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62" r:id="rId4"/>
    <p:sldId id="263" r:id="rId5"/>
    <p:sldId id="264" r:id="rId6"/>
    <p:sldId id="265" r:id="rId7"/>
    <p:sldId id="277" r:id="rId8"/>
    <p:sldId id="266" r:id="rId9"/>
    <p:sldId id="260" r:id="rId10"/>
    <p:sldId id="267" r:id="rId11"/>
    <p:sldId id="268" r:id="rId12"/>
    <p:sldId id="278" r:id="rId13"/>
    <p:sldId id="271" r:id="rId14"/>
    <p:sldId id="272" r:id="rId15"/>
    <p:sldId id="275" r:id="rId16"/>
    <p:sldId id="280" r:id="rId17"/>
    <p:sldId id="281" r:id="rId18"/>
    <p:sldId id="276" r:id="rId19"/>
    <p:sldId id="279" r:id="rId20"/>
    <p:sldId id="270" r:id="rId21"/>
    <p:sldId id="284" r:id="rId22"/>
    <p:sldId id="285" r:id="rId23"/>
  </p:sldIdLst>
  <p:sldSz cx="9906000" cy="6858000" type="A4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6600"/>
    <a:srgbClr val="660000"/>
    <a:srgbClr val="990033"/>
    <a:srgbClr val="FF0000"/>
    <a:srgbClr val="FF3300"/>
    <a:srgbClr val="9900CC"/>
    <a:srgbClr val="FF33CC"/>
    <a:srgbClr val="0000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0401" autoAdjust="0"/>
  </p:normalViewPr>
  <p:slideViewPr>
    <p:cSldViewPr>
      <p:cViewPr varScale="1">
        <p:scale>
          <a:sx n="79" d="100"/>
          <a:sy n="79" d="100"/>
        </p:scale>
        <p:origin x="-384" y="-8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2482D-5267-4783-8147-2E61258B6814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F3F8D-12EC-4DAA-A788-15C1D218DA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50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13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48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23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850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7F81B-3797-496C-B446-41DB07325AFA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95AA0-3423-40EE-A35E-C95AFB7D72D3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5300" y="82303"/>
            <a:ext cx="38100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እርከን</a:t>
            </a: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/</a:t>
            </a: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ካብ</a:t>
            </a:r>
            <a:r>
              <a:rPr lang="en-US" sz="2800" b="1" dirty="0" smtClean="0">
                <a:solidFill>
                  <a:srgbClr val="CC6600"/>
                </a:solidFill>
              </a:rPr>
              <a:t/>
            </a:r>
            <a:br>
              <a:rPr lang="en-US" sz="2800" b="1" dirty="0" smtClean="0">
                <a:solidFill>
                  <a:srgbClr val="CC6600"/>
                </a:solidFill>
              </a:rPr>
            </a:b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(</a:t>
            </a:r>
            <a:r>
              <a:rPr lang="en-US" sz="2400" b="1" dirty="0" err="1" smtClean="0">
                <a:solidFill>
                  <a:srgbClr val="CC6600"/>
                </a:solidFill>
                <a:latin typeface="Power Geez Unicode1" pitchFamily="2" charset="0"/>
              </a:rPr>
              <a:t>ዘቅዛቃ</a:t>
            </a:r>
            <a:r>
              <a:rPr lang="en-US" sz="2400" b="1" dirty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400" b="1" dirty="0" err="1">
                <a:solidFill>
                  <a:srgbClr val="CC6600"/>
                </a:solidFill>
                <a:latin typeface="Power Geez Unicode1" pitchFamily="2" charset="0"/>
              </a:rPr>
              <a:t>ወይንም</a:t>
            </a:r>
            <a:r>
              <a:rPr lang="en-US" sz="2400" b="1" dirty="0" smtClean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400" b="1" dirty="0" err="1">
                <a:solidFill>
                  <a:srgbClr val="CC6600"/>
                </a:solidFill>
                <a:latin typeface="Power Geez Unicode1" pitchFamily="2" charset="0"/>
              </a:rPr>
              <a:t>ደልዳላ</a:t>
            </a:r>
            <a:r>
              <a:rPr lang="en-US" sz="2400" b="1" dirty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rgbClr val="CC6600"/>
                </a:solidFill>
                <a:latin typeface="Power Geez Unicode1" pitchFamily="2" charset="0"/>
              </a:rPr>
              <a:t>እርከን</a:t>
            </a:r>
            <a:r>
              <a:rPr lang="en-US" sz="2400" b="1" dirty="0" smtClean="0">
                <a:solidFill>
                  <a:srgbClr val="CC6600"/>
                </a:solidFill>
                <a:latin typeface="Power Geez Unicode1" pitchFamily="2" charset="0"/>
              </a:rPr>
              <a:t>)</a:t>
            </a:r>
            <a:r>
              <a:rPr lang="en-US" sz="2400" b="1" dirty="0" smtClean="0">
                <a:solidFill>
                  <a:srgbClr val="CC6600"/>
                </a:solidFill>
              </a:rPr>
              <a:t> </a:t>
            </a:r>
            <a:endParaRPr lang="en-US" sz="2400" b="1" dirty="0">
              <a:solidFill>
                <a:srgbClr val="CC66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LK-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6984" y="1143000"/>
            <a:ext cx="2590800" cy="1447800"/>
          </a:xfrm>
          <a:prstGeom prst="rect">
            <a:avLst/>
          </a:prstGeom>
          <a:noFill/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773034"/>
              </p:ext>
            </p:extLst>
          </p:nvPr>
        </p:nvGraphicFramePr>
        <p:xfrm>
          <a:off x="228600" y="3581399"/>
          <a:ext cx="4495800" cy="307227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187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6825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3-35%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በታረሰ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ላይ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ደልዳላ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እርከን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3-15% (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ዘቅዛቃ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እርከን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),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እስከ</a:t>
                      </a:r>
                      <a:r>
                        <a:rPr lang="en-US" sz="11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smtClean="0">
                          <a:latin typeface="Optima"/>
                          <a:ea typeface="Calibri"/>
                          <a:cs typeface="Times New Roman"/>
                        </a:rPr>
                        <a:t>5%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ለግጦሽ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3345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&lt;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1400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ሚ.ሜ.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ደልዳላ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እርከን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</a:b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&gt;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1400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ሚ.ሜ.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ዘቅዛቃ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እርከን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)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3342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ጠጠራማ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ና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ድንጋያማ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፤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በመጠኑ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88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88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1874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3097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1981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1874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1874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449571"/>
              </p:ext>
            </p:extLst>
          </p:nvPr>
        </p:nvGraphicFramePr>
        <p:xfrm>
          <a:off x="228600" y="2630905"/>
          <a:ext cx="4495800" cy="873008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312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 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ጠቀሜታ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afR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 W¾N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YeBšL</a:t>
                      </a:r>
                      <a:endParaRPr lang="en-US" sz="11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16044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48851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ysBL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MRªìNTN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YxM™L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US" sz="11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410200" y="57194"/>
            <a:ext cx="3810000" cy="1139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ግልብጥ</a:t>
            </a: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እርከን</a:t>
            </a:r>
            <a:r>
              <a:rPr lang="en-US" sz="2800" b="1" dirty="0" smtClean="0">
                <a:solidFill>
                  <a:srgbClr val="CC6600"/>
                </a:solidFill>
              </a:rPr>
              <a:t/>
            </a:r>
            <a:br>
              <a:rPr lang="en-US" sz="2800" b="1" dirty="0" smtClean="0">
                <a:solidFill>
                  <a:srgbClr val="CC6600"/>
                </a:solidFill>
              </a:rPr>
            </a:br>
            <a:r>
              <a:rPr lang="en-US" sz="2800" b="1" dirty="0" smtClean="0">
                <a:solidFill>
                  <a:srgbClr val="CC6600"/>
                </a:solidFill>
              </a:rPr>
              <a:t>(</a:t>
            </a:r>
            <a:r>
              <a:rPr lang="en-US" sz="2400" b="1" dirty="0" err="1">
                <a:solidFill>
                  <a:srgbClr val="CC6600"/>
                </a:solidFill>
                <a:latin typeface="Power Geez Unicode1" pitchFamily="2" charset="0"/>
              </a:rPr>
              <a:t>ዘቅዛቃ</a:t>
            </a:r>
            <a:r>
              <a:rPr lang="en-US" sz="2400" b="1" dirty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400" b="1" dirty="0" err="1">
                <a:solidFill>
                  <a:srgbClr val="CC6600"/>
                </a:solidFill>
                <a:latin typeface="Power Geez Unicode1" pitchFamily="2" charset="0"/>
              </a:rPr>
              <a:t>ወይንም</a:t>
            </a:r>
            <a:r>
              <a:rPr lang="en-US" sz="2400" b="1" dirty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400" b="1" dirty="0" err="1">
                <a:solidFill>
                  <a:srgbClr val="CC6600"/>
                </a:solidFill>
                <a:latin typeface="Power Geez Unicode1" pitchFamily="2" charset="0"/>
              </a:rPr>
              <a:t>ደልዳላ</a:t>
            </a:r>
            <a:r>
              <a:rPr lang="en-US" sz="2400" b="1" dirty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400" b="1" dirty="0" err="1">
                <a:solidFill>
                  <a:srgbClr val="CC6600"/>
                </a:solidFill>
                <a:latin typeface="Power Geez Unicode1" pitchFamily="2" charset="0"/>
              </a:rPr>
              <a:t>እርከን</a:t>
            </a:r>
            <a:r>
              <a:rPr lang="en-US" sz="2400" b="1" dirty="0" smtClean="0">
                <a:solidFill>
                  <a:srgbClr val="CC6600"/>
                </a:solidFill>
              </a:rPr>
              <a:t>)</a:t>
            </a:r>
            <a:endParaRPr lang="en-US" sz="2400" b="1" dirty="0">
              <a:solidFill>
                <a:srgbClr val="CC6600"/>
              </a:solidFill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417848"/>
              </p:ext>
            </p:extLst>
          </p:nvPr>
        </p:nvGraphicFramePr>
        <p:xfrm>
          <a:off x="5169568" y="2286000"/>
          <a:ext cx="4495800" cy="78023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77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afR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 W¾N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YeBšL</a:t>
                      </a:r>
                      <a:endParaRPr lang="en-US" sz="11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17714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1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326571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ysBL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MRªìNTN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YxM™L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US" sz="11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418418"/>
              </p:ext>
            </p:extLst>
          </p:nvPr>
        </p:nvGraphicFramePr>
        <p:xfrm>
          <a:off x="5181600" y="3116642"/>
          <a:ext cx="4495800" cy="3525914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012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325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3-15%,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እስከ</a:t>
                      </a:r>
                      <a:r>
                        <a:rPr lang="en-US" sz="10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5%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ለግጦሽ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667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900- 1400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</a:b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&gt;1400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ከባህር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ጠለል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በላይ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ያለዉ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ከፍታው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500 – 1000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ሜ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ከሆነ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፤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&lt;900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ከባህር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ጠለል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በላይ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ያለዉ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ከፍታው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&gt;1500  (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ደልዳላ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እርከን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ከሆነ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</a:b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&gt; 1400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ሚ.ሜ.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ዘቅዛቃ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እርከን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)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3325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ድንጋያማናጠጠራማ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ጥልቅ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አፈርና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በደንብ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6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042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012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012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6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ከህጹዋት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ሰርጥ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ጋራ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ከተዋሃደ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012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012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 descr="Fanya juu_ERHA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4587" y="1155032"/>
            <a:ext cx="2409825" cy="1054768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0" y="6629400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</a:t>
            </a:r>
            <a:endParaRPr 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4953000" y="6642556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</a:t>
            </a:r>
            <a:endParaRPr lang="en-US" sz="800" dirty="0"/>
          </a:p>
        </p:txBody>
      </p:sp>
      <p:sp>
        <p:nvSpPr>
          <p:cNvPr id="24" name="TextBox 23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25" name="TextBox 24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295900" y="196215"/>
            <a:ext cx="43053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660000"/>
                </a:solidFill>
                <a:latin typeface="Power Geez Unicode1" pitchFamily="2" charset="0"/>
              </a:rPr>
              <a:t>ጎርፍን</a:t>
            </a:r>
            <a:r>
              <a:rPr lang="en-US" sz="2800" b="1" dirty="0" smtClean="0">
                <a:solidFill>
                  <a:srgbClr val="6600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660000"/>
                </a:solidFill>
                <a:latin typeface="Power Geez Unicode1" pitchFamily="2" charset="0"/>
              </a:rPr>
              <a:t>ማሰር</a:t>
            </a:r>
            <a:endParaRPr lang="en-US" sz="2800" b="1" dirty="0">
              <a:solidFill>
                <a:srgbClr val="660000"/>
              </a:solidFill>
              <a:latin typeface="Power Geez Unicode1" pitchFamily="2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289545"/>
              </p:ext>
            </p:extLst>
          </p:nvPr>
        </p:nvGraphicFramePr>
        <p:xfrm>
          <a:off x="5029200" y="2604830"/>
          <a:ext cx="4495800" cy="1020064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LXethiopian" pitchFamily="2" charset="0"/>
                          <a:ea typeface="+mn-ea"/>
                          <a:cs typeface="+mn-cs"/>
                        </a:rPr>
                        <a:t> A³ ±YNS E³T </a:t>
                      </a:r>
                      <a:r>
                        <a:rPr kumimoji="0" lang="en-US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ባለበት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በማሳ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ዉስጥ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ያከማቻል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የተጎዳን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የተራቆተን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መሬት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bbFG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የተራቆተ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እንዲታረስ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ያስችላል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186125"/>
              </p:ext>
            </p:extLst>
          </p:nvPr>
        </p:nvGraphicFramePr>
        <p:xfrm>
          <a:off x="5029200" y="3647230"/>
          <a:ext cx="4495800" cy="3123101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1950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872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4351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900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&lt;1400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ከባህር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ጠለል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በላይ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ያለዉ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ከፍታው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&lt;2300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ሜ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ከሆነ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36455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በመጠኑ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ጥልቅ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፣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ጠጠራማ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፣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በመጠኑ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56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1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56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1950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950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061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950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1950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 descr="plus tigray 03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653415"/>
            <a:ext cx="2667000" cy="178498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0" y="6629400"/>
            <a:ext cx="457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19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20</a:t>
            </a:r>
            <a:endParaRPr lang="en-US" sz="800" dirty="0"/>
          </a:p>
        </p:txBody>
      </p:sp>
      <p:sp>
        <p:nvSpPr>
          <p:cNvPr id="23" name="Rectangle 22"/>
          <p:cNvSpPr/>
          <p:nvPr/>
        </p:nvSpPr>
        <p:spPr>
          <a:xfrm>
            <a:off x="495300" y="174956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660000"/>
                </a:solidFill>
                <a:latin typeface="Power Geez Unicode1" pitchFamily="2" charset="0"/>
              </a:rPr>
              <a:t>የውሃ</a:t>
            </a:r>
            <a:r>
              <a:rPr lang="en-US" sz="2800" b="1" dirty="0" smtClean="0">
                <a:solidFill>
                  <a:srgbClr val="6600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660000"/>
                </a:solidFill>
                <a:latin typeface="Power Geez Unicode1" pitchFamily="2" charset="0"/>
              </a:rPr>
              <a:t>ማስረጊያ</a:t>
            </a:r>
            <a:r>
              <a:rPr lang="en-US" sz="2800" b="1" dirty="0" smtClean="0">
                <a:solidFill>
                  <a:srgbClr val="660000"/>
                </a:solidFill>
                <a:latin typeface="Power Geez Unicode1" pitchFamily="2" charset="0"/>
              </a:rPr>
              <a:t> ጉድ</a:t>
            </a:r>
            <a:r>
              <a:rPr lang="en-US" sz="2800" b="1" dirty="0" smtClean="0">
                <a:solidFill>
                  <a:srgbClr val="660000"/>
                </a:solidFill>
                <a:latin typeface="Addis98"/>
              </a:rPr>
              <a:t>¹</a:t>
            </a:r>
            <a:r>
              <a:rPr lang="en-US" sz="2800" b="1" dirty="0" smtClean="0">
                <a:solidFill>
                  <a:srgbClr val="660000"/>
                </a:solidFill>
                <a:latin typeface="Power Geez Unicode1" pitchFamily="2" charset="0"/>
              </a:rPr>
              <a:t>ድ</a:t>
            </a:r>
            <a:endParaRPr lang="en-US" sz="2800" b="1" dirty="0">
              <a:solidFill>
                <a:srgbClr val="660000"/>
              </a:solidFill>
              <a:latin typeface="Power Geez Unicode1" pitchFamily="2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228600" y="2905379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ውሃን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ማቆር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ysBL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MRªìNTN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YxM™L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US" sz="10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065318"/>
              </p:ext>
            </p:extLst>
          </p:nvPr>
        </p:nvGraphicFramePr>
        <p:xfrm>
          <a:off x="228600" y="3733799"/>
          <a:ext cx="4495800" cy="2897659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67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&amp;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ደጋ</a:t>
                      </a:r>
                      <a:endParaRPr lang="en-US" sz="11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176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&lt; 50%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67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42375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የኮትቻ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ጠጠራማ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, 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በመጠኑ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1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67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67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396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67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67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</a:tbl>
          </a:graphicData>
        </a:graphic>
      </p:graphicFrame>
      <p:pic>
        <p:nvPicPr>
          <p:cNvPr id="28" name="Picture 2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" y="1089356"/>
            <a:ext cx="4148231" cy="159067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29" name="TextBox 28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0" name="TextBox 29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571500" y="152400"/>
            <a:ext cx="43053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660000"/>
                </a:solidFill>
                <a:latin typeface="Power Geez Unicode1" pitchFamily="2" charset="0"/>
              </a:rPr>
              <a:t>ዛይ</a:t>
            </a:r>
            <a:r>
              <a:rPr lang="en-US" sz="2800" b="1" dirty="0" smtClean="0">
                <a:solidFill>
                  <a:srgbClr val="6600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660000"/>
                </a:solidFill>
                <a:latin typeface="Power Geez Unicode1" pitchFamily="2" charset="0"/>
              </a:rPr>
              <a:t>የተከላ</a:t>
            </a:r>
            <a:r>
              <a:rPr lang="en-US" sz="2800" b="1" dirty="0" smtClean="0">
                <a:solidFill>
                  <a:srgbClr val="660000"/>
                </a:solidFill>
                <a:latin typeface="Power Geez Unicode1" pitchFamily="2" charset="0"/>
              </a:rPr>
              <a:t> ጉድ</a:t>
            </a:r>
            <a:r>
              <a:rPr lang="en-US" sz="2800" b="1" dirty="0" smtClean="0">
                <a:solidFill>
                  <a:srgbClr val="660000"/>
                </a:solidFill>
                <a:latin typeface="Addis98"/>
              </a:rPr>
              <a:t>¹</a:t>
            </a:r>
            <a:r>
              <a:rPr lang="en-US" sz="2800" b="1" dirty="0" smtClean="0">
                <a:solidFill>
                  <a:srgbClr val="660000"/>
                </a:solidFill>
                <a:latin typeface="Power Geez Unicode1" pitchFamily="2" charset="0"/>
              </a:rPr>
              <a:t>ድ</a:t>
            </a:r>
            <a:endParaRPr lang="en-US" sz="2800" b="1" dirty="0">
              <a:solidFill>
                <a:srgbClr val="660000"/>
              </a:solidFill>
              <a:latin typeface="Power Geez Unicode1" pitchFamily="2" charset="0"/>
            </a:endParaRPr>
          </a:p>
        </p:txBody>
      </p:sp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010599"/>
              </p:ext>
            </p:extLst>
          </p:nvPr>
        </p:nvGraphicFramePr>
        <p:xfrm>
          <a:off x="304800" y="2819400"/>
          <a:ext cx="4495800" cy="1020064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ባለበት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በማሳ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ዉስጥ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ያከማቻል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የተጎዳን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የተራቆተን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መሬት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bbFG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የተራቆተ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እንዲታረስ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ያስችላል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187807"/>
              </p:ext>
            </p:extLst>
          </p:nvPr>
        </p:nvGraphicFramePr>
        <p:xfrm>
          <a:off x="295931" y="3886200"/>
          <a:ext cx="4495800" cy="266926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0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115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 &lt; 5%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03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900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4118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በመጠኑ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ጥልቅ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፣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ጠጠራማ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፣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በመጠኑ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312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1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36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03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03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329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03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03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5486400" y="152400"/>
            <a:ext cx="381000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400" b="1" dirty="0" err="1" smtClean="0">
                <a:solidFill>
                  <a:srgbClr val="660000"/>
                </a:solidFill>
                <a:latin typeface="Power Geez Unicode1" pitchFamily="2" charset="0"/>
              </a:rPr>
              <a:t>ግማ</a:t>
            </a:r>
            <a:r>
              <a:rPr lang="en-US" sz="2400" b="1" dirty="0" err="1" smtClean="0">
                <a:solidFill>
                  <a:srgbClr val="660000"/>
                </a:solidFill>
                <a:latin typeface="Addis98"/>
              </a:rPr>
              <a:t>b</a:t>
            </a:r>
            <a:r>
              <a:rPr lang="en-US" sz="2400" b="1" dirty="0" smtClean="0">
                <a:solidFill>
                  <a:srgbClr val="660000"/>
                </a:solidFill>
                <a:latin typeface="Addis98"/>
              </a:rPr>
              <a:t> ¾</a:t>
            </a:r>
            <a:r>
              <a:rPr lang="en-US" sz="2400" b="1" dirty="0" smtClean="0">
                <a:solidFill>
                  <a:srgbClr val="660000"/>
                </a:solidFill>
                <a:latin typeface="Power Geez Unicode1" pitchFamily="2" charset="0"/>
              </a:rPr>
              <a:t>ረቃ </a:t>
            </a:r>
            <a:r>
              <a:rPr lang="en-US" sz="2400" b="1" dirty="0" err="1" smtClean="0">
                <a:solidFill>
                  <a:srgbClr val="660000"/>
                </a:solidFill>
                <a:latin typeface="Power Geez Unicode1" pitchFamily="2" charset="0"/>
              </a:rPr>
              <a:t>እርከን</a:t>
            </a:r>
            <a:endParaRPr lang="en-US" sz="2400" b="1" dirty="0">
              <a:solidFill>
                <a:srgbClr val="660000"/>
              </a:solidFill>
              <a:latin typeface="Power Geez Unicode1" pitchFamily="2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41223"/>
              </p:ext>
            </p:extLst>
          </p:nvPr>
        </p:nvGraphicFramePr>
        <p:xfrm>
          <a:off x="5143500" y="2636588"/>
          <a:ext cx="4495800" cy="97218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ባለበት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በማሳ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ዉስጥ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ያከማቻል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0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በዝናብ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አጠር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አካባቢ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ሰብል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ለማምረት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ያስችላል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All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ሙሉ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በሙሉ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659548"/>
              </p:ext>
            </p:extLst>
          </p:nvPr>
        </p:nvGraphicFramePr>
        <p:xfrm>
          <a:off x="5143500" y="3644365"/>
          <a:ext cx="4495800" cy="3118359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4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02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&lt; 5%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94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900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ከባህር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ጠለል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በላይ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ያለዉ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ከፍታው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&lt; 1500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ሜ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ከሆነ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94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በመጠኑ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ጥልቅ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ለሆነ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42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1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328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94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42874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42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94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94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</a:tbl>
          </a:graphicData>
        </a:graphic>
      </p:graphicFrame>
      <p:pic>
        <p:nvPicPr>
          <p:cNvPr id="21" name="Picture 20" descr="6 Descri"/>
          <p:cNvPicPr/>
          <p:nvPr/>
        </p:nvPicPr>
        <p:blipFill>
          <a:blip r:embed="rId3" cstate="print"/>
          <a:srcRect l="4701" t="29120" r="14130" b="44322"/>
          <a:stretch>
            <a:fillRect/>
          </a:stretch>
        </p:blipFill>
        <p:spPr bwMode="auto">
          <a:xfrm>
            <a:off x="304799" y="761999"/>
            <a:ext cx="4425927" cy="1874589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17" name="Picture 1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799" y="599189"/>
            <a:ext cx="3402579" cy="1874589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21</a:t>
            </a:r>
            <a:endParaRPr lang="en-US" sz="800" dirty="0"/>
          </a:p>
        </p:txBody>
      </p:sp>
      <p:sp>
        <p:nvSpPr>
          <p:cNvPr id="24" name="TextBox 23"/>
          <p:cNvSpPr txBox="1"/>
          <p:nvPr/>
        </p:nvSpPr>
        <p:spPr>
          <a:xfrm>
            <a:off x="4953000" y="6642556"/>
            <a:ext cx="457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9342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04800" y="175588"/>
            <a:ext cx="46482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ክትር</a:t>
            </a:r>
            <a:endParaRPr lang="en-US" sz="2800" b="1" dirty="0">
              <a:solidFill>
                <a:schemeClr val="accent5">
                  <a:lumMod val="75000"/>
                </a:schemeClr>
              </a:solidFill>
              <a:latin typeface="Power Geez Unicode1" pitchFamily="2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843547"/>
              </p:ext>
            </p:extLst>
          </p:nvPr>
        </p:nvGraphicFramePr>
        <p:xfrm>
          <a:off x="228600" y="3026727"/>
          <a:ext cx="4495800" cy="80454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afR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 W¾N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YeBšL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የአፈር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ለምነት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ይጨምራል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56740"/>
              </p:ext>
            </p:extLst>
          </p:nvPr>
        </p:nvGraphicFramePr>
        <p:xfrm>
          <a:off x="228600" y="3962404"/>
          <a:ext cx="4495800" cy="2673821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75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14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1-35%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75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75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16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16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75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75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954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ክትሩ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ዛፍ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ካለዉ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ዛፍ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የተተከለለት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ከሆነ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75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75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2" name="Picture 21" descr="pict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685800"/>
            <a:ext cx="2971800" cy="222885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0" y="6629400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23</a:t>
            </a:r>
            <a:endParaRPr lang="en-US" sz="800" dirty="0"/>
          </a:p>
        </p:txBody>
      </p:sp>
      <p:sp>
        <p:nvSpPr>
          <p:cNvPr id="27" name="TextBox 26"/>
          <p:cNvSpPr txBox="1"/>
          <p:nvPr/>
        </p:nvSpPr>
        <p:spPr>
          <a:xfrm>
            <a:off x="4953000" y="6642556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24</a:t>
            </a:r>
            <a:endParaRPr lang="en-US" sz="800" dirty="0"/>
          </a:p>
        </p:txBody>
      </p:sp>
      <p:sp>
        <p:nvSpPr>
          <p:cNvPr id="28" name="Rectangle 27"/>
          <p:cNvSpPr/>
          <p:nvPr/>
        </p:nvSpPr>
        <p:spPr>
          <a:xfrm>
            <a:off x="5105400" y="249171"/>
            <a:ext cx="4648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የውሃ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ማፋሰ</a:t>
            </a: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Addis98"/>
              </a:rPr>
              <a:t>a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Addis98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ቦይ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/</a:t>
            </a: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የጎርፍ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መቀልበ</a:t>
            </a: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Addis98"/>
              </a:rPr>
              <a:t>a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Addis98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ቦይ</a:t>
            </a:r>
            <a:endParaRPr lang="en-US" sz="2800" b="1" dirty="0">
              <a:solidFill>
                <a:schemeClr val="accent5">
                  <a:lumMod val="75000"/>
                </a:schemeClr>
              </a:solidFill>
              <a:latin typeface="Power Geez Unicode1" pitchFamily="2" charset="0"/>
            </a:endParaRP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313385"/>
              </p:ext>
            </p:extLst>
          </p:nvPr>
        </p:nvGraphicFramePr>
        <p:xfrm>
          <a:off x="5105400" y="328676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ያጠነስሳል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0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ምርታማነትን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ይጨምራል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765601"/>
              </p:ext>
            </p:extLst>
          </p:nvPr>
        </p:nvGraphicFramePr>
        <p:xfrm>
          <a:off x="5105400" y="4124960"/>
          <a:ext cx="4495800" cy="2424049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&amp;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ደጋ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&lt; 50 %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የኮትቻ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ላልሆነ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ከህጹዋት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ሰርጥ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ጋራ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ከተዋሃደ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1" name="Picture 30" descr="pict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0800" y="1034001"/>
            <a:ext cx="1981200" cy="219456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3" name="TextBox 32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0" y="76200"/>
            <a:ext cx="49530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ሰብልን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መሰረት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ያደረገ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የአፈር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ንጥረ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ነገር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አያያዝ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 algn="ctr">
              <a:lnSpc>
                <a:spcPts val="2700"/>
              </a:lnSpc>
            </a:pP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(</a:t>
            </a:r>
            <a:r>
              <a:rPr lang="en-US" sz="20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የጥራጥሬ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0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ተክል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፣ </a:t>
            </a:r>
            <a:r>
              <a:rPr lang="en-US" sz="20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ማቀላቀል፤ማፈራረቅ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)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en-US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978201"/>
              </p:ext>
            </p:extLst>
          </p:nvPr>
        </p:nvGraphicFramePr>
        <p:xfrm>
          <a:off x="222584" y="3050004"/>
          <a:ext cx="4495800" cy="96977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ጭማሪ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ሙላት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በተለይም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ለከረሰ-ምድር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የአፈር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ለምነት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ይጨምራል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የእንስሳት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670007"/>
              </p:ext>
            </p:extLst>
          </p:nvPr>
        </p:nvGraphicFramePr>
        <p:xfrm>
          <a:off x="228600" y="4086414"/>
          <a:ext cx="4495800" cy="2542986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64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616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&lt; 50%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64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264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92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297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64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264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0579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264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64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" name="Picture 22" descr="pict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143000"/>
            <a:ext cx="2819400" cy="182167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6629400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25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26</a:t>
            </a:r>
            <a:endParaRPr lang="en-US" sz="800" dirty="0"/>
          </a:p>
        </p:txBody>
      </p:sp>
      <p:graphicFrame>
        <p:nvGraphicFramePr>
          <p:cNvPr id="26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83221"/>
              </p:ext>
            </p:extLst>
          </p:nvPr>
        </p:nvGraphicFramePr>
        <p:xfrm>
          <a:off x="5257800" y="3092307"/>
          <a:ext cx="4495800" cy="93472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ጭማሪ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ሙላት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በተለይም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ለከረሰ-ምድር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</a:t>
                      </a:r>
                      <a:endParaRPr lang="en-US" sz="1000" dirty="0" smtClean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የአፈር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ለምነት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ይጨምራል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የእንስሳት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431191"/>
              </p:ext>
            </p:extLst>
          </p:nvPr>
        </p:nvGraphicFramePr>
        <p:xfrm>
          <a:off x="5257800" y="4038600"/>
          <a:ext cx="4495800" cy="2522121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41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89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&lt; 50%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24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68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27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24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037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24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9" name="Picture 22" descr="pict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1207279"/>
            <a:ext cx="2819400" cy="1821671"/>
          </a:xfrm>
          <a:prstGeom prst="rect">
            <a:avLst/>
          </a:prstGeom>
        </p:spPr>
      </p:pic>
      <p:sp>
        <p:nvSpPr>
          <p:cNvPr id="30" name="Rectangle 13"/>
          <p:cNvSpPr/>
          <p:nvPr/>
        </p:nvSpPr>
        <p:spPr>
          <a:xfrm>
            <a:off x="5105400" y="162811"/>
            <a:ext cx="46482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የተ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Addis98"/>
              </a:rPr>
              <a:t>aaE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Addis98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የአፈር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ማዳበሪያ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ግብአት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Power Geez Unicode1" pitchFamily="2" charset="0"/>
            </a:endParaRPr>
          </a:p>
          <a:p>
            <a:pPr algn="ctr">
              <a:lnSpc>
                <a:spcPts val="2700"/>
              </a:lnSpc>
            </a:pP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(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የተፈጥሮ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እና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ሰው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ሰራ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Addis98"/>
              </a:rPr>
              <a:t>b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ማዳበሪያ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Power Geez Unicode1" pitchFamily="2" charset="0"/>
              </a:rPr>
              <a:t>)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2" name="TextBox 31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5486400" y="152400"/>
            <a:ext cx="41529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የማንጎ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ተክል</a:t>
            </a:r>
            <a:endParaRPr lang="en-US" sz="2800" b="1" dirty="0">
              <a:solidFill>
                <a:srgbClr val="006600"/>
              </a:solidFill>
              <a:latin typeface="Power Geez Unicode1" pitchFamily="2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579987"/>
              </p:ext>
            </p:extLst>
          </p:nvPr>
        </p:nvGraphicFramePr>
        <p:xfrm>
          <a:off x="5181600" y="266055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የከረሰ-ምድር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ይሞላል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0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ጣዉላ፤ፍራፍሬ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ና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ያበረክታል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508880"/>
              </p:ext>
            </p:extLst>
          </p:nvPr>
        </p:nvGraphicFramePr>
        <p:xfrm>
          <a:off x="5181600" y="3581402"/>
          <a:ext cx="4495800" cy="267242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64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732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እንደዬ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የፍራፍሬ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ዓይነቱ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ጥልቅ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498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99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56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498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 smtClean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571500" y="162811"/>
            <a:ext cx="41529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የዛፍ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ማባ</a:t>
            </a:r>
            <a:r>
              <a:rPr lang="en-US" sz="2800" b="1" dirty="0" err="1" smtClean="0">
                <a:solidFill>
                  <a:srgbClr val="006600"/>
                </a:solidFill>
                <a:latin typeface="Addis98"/>
              </a:rPr>
              <a:t>Ÿ</a:t>
            </a:r>
            <a:r>
              <a:rPr lang="en-US" sz="2800" b="1" dirty="0" smtClean="0">
                <a:solidFill>
                  <a:srgbClr val="006600"/>
                </a:solidFill>
                <a:latin typeface="Addis98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ቦታ</a:t>
            </a:r>
            <a:endParaRPr lang="en-US" sz="2800" b="1" dirty="0">
              <a:solidFill>
                <a:srgbClr val="006600"/>
              </a:solidFill>
              <a:latin typeface="Power Geez Unicode1" pitchFamily="2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048670"/>
              </p:ext>
            </p:extLst>
          </p:nvPr>
        </p:nvGraphicFramePr>
        <p:xfrm>
          <a:off x="152400" y="27432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የከረሰ-ምድር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ይሞላል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0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ጣዉላ፤ፍራፍሬ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ና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ያበረክታል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888129"/>
              </p:ext>
            </p:extLst>
          </p:nvPr>
        </p:nvGraphicFramePr>
        <p:xfrm>
          <a:off x="152400" y="3581397"/>
          <a:ext cx="4495800" cy="281893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64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732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እንደዬ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የዛፍ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ዓይነቱ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እንደዬ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የዛፍ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ዓይነቱ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498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99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56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498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አዎን፤ፈርጄ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ብዙ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የዛፍ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ዓይነቶች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ካሉ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16" descr="pict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609600"/>
            <a:ext cx="2540000" cy="1905000"/>
          </a:xfrm>
          <a:prstGeom prst="rect">
            <a:avLst/>
          </a:prstGeom>
        </p:spPr>
      </p:pic>
      <p:pic>
        <p:nvPicPr>
          <p:cNvPr id="18" name="Picture 17" descr="pict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609600"/>
            <a:ext cx="2514600" cy="188595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27</a:t>
            </a:r>
            <a:endParaRPr lang="en-US" sz="800" dirty="0"/>
          </a:p>
        </p:txBody>
      </p:sp>
      <p:sp>
        <p:nvSpPr>
          <p:cNvPr id="24" name="TextBox 23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28</a:t>
            </a:r>
            <a:endParaRPr lang="en-US" sz="800" dirty="0"/>
          </a:p>
        </p:txBody>
      </p:sp>
      <p:sp>
        <p:nvSpPr>
          <p:cNvPr id="28" name="TextBox 27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29" name="TextBox 28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5524500" y="273762"/>
            <a:ext cx="41529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ግማ</a:t>
            </a:r>
            <a:r>
              <a:rPr lang="en-US" sz="2800" b="1" dirty="0" err="1" smtClean="0">
                <a:solidFill>
                  <a:srgbClr val="006600"/>
                </a:solidFill>
                <a:latin typeface="Addis98"/>
              </a:rPr>
              <a:t>b</a:t>
            </a:r>
            <a:r>
              <a:rPr lang="en-US" sz="2800" b="1" dirty="0" smtClean="0">
                <a:solidFill>
                  <a:srgbClr val="006600"/>
                </a:solidFill>
                <a:latin typeface="Addis98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የአልማዝ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ቅር</a:t>
            </a:r>
            <a:r>
              <a:rPr lang="en-US" sz="2800" b="1" dirty="0" err="1" smtClean="0">
                <a:solidFill>
                  <a:srgbClr val="006600"/>
                </a:solidFill>
                <a:latin typeface="Addis98"/>
              </a:rPr>
              <a:t>Ò</a:t>
            </a:r>
            <a:r>
              <a:rPr lang="en-US" sz="2800" b="1" dirty="0" smtClean="0">
                <a:solidFill>
                  <a:srgbClr val="006600"/>
                </a:solidFill>
                <a:latin typeface="Addis98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እርከን</a:t>
            </a:r>
            <a:endParaRPr lang="en-US" sz="2800" b="1" dirty="0">
              <a:solidFill>
                <a:srgbClr val="006600"/>
              </a:solidFill>
              <a:latin typeface="Power Geez Unicode1" pitchFamily="2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0524"/>
              </p:ext>
            </p:extLst>
          </p:nvPr>
        </p:nvGraphicFramePr>
        <p:xfrm>
          <a:off x="5181600" y="2727158"/>
          <a:ext cx="4495800" cy="93472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ባለበት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በማሳ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ዉስጥ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 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ለዕጹዋት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ያከማቻል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የተጎዳን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የተራቆተን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መሬት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bbFG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የማገዶ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እንጨት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እና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መኖ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ያበረክታል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119196"/>
              </p:ext>
            </p:extLst>
          </p:nvPr>
        </p:nvGraphicFramePr>
        <p:xfrm>
          <a:off x="5181600" y="3721243"/>
          <a:ext cx="4495800" cy="3047963"/>
        </p:xfrm>
        <a:graphic>
          <a:graphicData uri="http://schemas.openxmlformats.org/drawingml/2006/table">
            <a:tbl>
              <a:tblPr/>
              <a:tblGrid>
                <a:gridCol w="2209800"/>
                <a:gridCol w="2286000"/>
              </a:tblGrid>
              <a:tr h="2195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536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&lt; 5%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95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900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4102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በመጠኑ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ጥልቅ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አና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ግልብ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አፈር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፣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r>
                        <a:rPr lang="en-US" sz="11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ንጥረ-ነገር</a:t>
                      </a:r>
                      <a:r>
                        <a:rPr lang="en-US" sz="11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ይዘት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ያለው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አፈር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እና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ድንጋያማ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ለሆነ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19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ለተራቆት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መሬት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ብቻ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27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88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95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19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አዎን፤ፈርጄ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ብዙ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የዛፍ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ዓይነቶች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ካሉ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95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95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571500" y="197562"/>
            <a:ext cx="41529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የቅንድብ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እርከን</a:t>
            </a:r>
            <a:endParaRPr lang="en-US" sz="2800" b="1" dirty="0">
              <a:solidFill>
                <a:srgbClr val="006600"/>
              </a:solidFill>
              <a:latin typeface="Power Geez Unicode1" pitchFamily="2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083277"/>
              </p:ext>
            </p:extLst>
          </p:nvPr>
        </p:nvGraphicFramePr>
        <p:xfrm>
          <a:off x="190500" y="2377139"/>
          <a:ext cx="4495800" cy="96977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ባለበት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በማሳ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ዉስጥ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 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ለዕጹዋት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ያከማቻል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YÖ½e™L</a:t>
                      </a:r>
                      <a:endParaRPr lang="en-US" sz="10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019799"/>
              </p:ext>
            </p:extLst>
          </p:nvPr>
        </p:nvGraphicFramePr>
        <p:xfrm>
          <a:off x="190500" y="3366796"/>
          <a:ext cx="4495800" cy="3370326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1400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ሚ.ሜ.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1400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ከባህር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ጠለል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በላይ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ያለዉ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ከፍታው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&lt;1500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ሚ.ሜ.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በመጠኑ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ጥልቅ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፣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የኮትቻ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፣</a:t>
                      </a:r>
                      <a:r>
                        <a:rPr lang="en-US" sz="11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በመጠኑ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 smtClean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ለተራቆት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መሬት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ብቻ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አዎን፤ፈርጄ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ብዙ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የዛፍ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ዓይነቶች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ካሉ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5032" y="644351"/>
            <a:ext cx="2444115" cy="1641649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</p:pic>
      <p:pic>
        <p:nvPicPr>
          <p:cNvPr id="18" name="Picture 17" descr="2006_0708Image00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4100" y="1017182"/>
            <a:ext cx="2590800" cy="1573617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19" name="TextBox 18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29</a:t>
            </a:r>
            <a:endParaRPr lang="en-US" sz="800" dirty="0"/>
          </a:p>
        </p:txBody>
      </p:sp>
      <p:sp>
        <p:nvSpPr>
          <p:cNvPr id="24" name="TextBox 23"/>
          <p:cNvSpPr txBox="1"/>
          <p:nvPr/>
        </p:nvSpPr>
        <p:spPr>
          <a:xfrm>
            <a:off x="4953000" y="6642556"/>
            <a:ext cx="457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30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57200" y="178330"/>
            <a:ext cx="43053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>
                <a:solidFill>
                  <a:srgbClr val="006600"/>
                </a:solidFill>
                <a:latin typeface="Power Geez Unicode1" pitchFamily="2" charset="0"/>
              </a:rPr>
              <a:t>ድ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ንበር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ላይ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መትከል</a:t>
            </a:r>
            <a:endParaRPr lang="en-US" sz="2800" b="1" dirty="0">
              <a:solidFill>
                <a:srgbClr val="006600"/>
              </a:solidFill>
              <a:latin typeface="Power Geez Unicode1" pitchFamily="2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809511"/>
              </p:ext>
            </p:extLst>
          </p:nvPr>
        </p:nvGraphicFramePr>
        <p:xfrm>
          <a:off x="152400" y="3048000"/>
          <a:ext cx="4495800" cy="87947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304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የከረሰ-ምድር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ሙላት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0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ጣዉላ፤ፍራፍሬ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ና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ያበረክታል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032441"/>
              </p:ext>
            </p:extLst>
          </p:nvPr>
        </p:nvGraphicFramePr>
        <p:xfrm>
          <a:off x="152400" y="3962400"/>
          <a:ext cx="4495800" cy="2650288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28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እንደዬ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የዛፍ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ዓይነት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ነዉ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እንደዬ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የዛፍ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ዓይነት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ነዉ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5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22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5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አዎን፤ፈርጄ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ብዙ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የዛፍ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ዓይነቶች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ካሉ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28" name="Picture 27" descr="pict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762000"/>
            <a:ext cx="2743200" cy="20574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257800" y="228600"/>
            <a:ext cx="41529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የውሃ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ማስረጊያ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ትልቅ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ዝግ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ቦይ</a:t>
            </a:r>
            <a:endParaRPr lang="en-US" sz="2800" b="1" dirty="0">
              <a:solidFill>
                <a:srgbClr val="006600"/>
              </a:solidFill>
              <a:latin typeface="Power Geez Unicode1" pitchFamily="2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337706"/>
              </p:ext>
            </p:extLst>
          </p:nvPr>
        </p:nvGraphicFramePr>
        <p:xfrm>
          <a:off x="5086350" y="2514600"/>
          <a:ext cx="4495800" cy="1264934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3841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 A³</a:t>
                      </a:r>
                      <a:r>
                        <a:rPr lang="en-US" sz="1100" kern="1200" baseline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eqì…ª¥</a:t>
                      </a:r>
                      <a:endParaRPr lang="en-US" sz="11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ባለበት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በማሳ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ዉስጥ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 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ለዕጹዋት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ያከማቻል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301619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የተጎዳን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የተራቆተን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መሬት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bbFG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579134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የተለያዩ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የተራራ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ገ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Ò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ታዎችን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ምርታማነት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በሚገባ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ለመጠቀም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ያስችላል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503855"/>
              </p:ext>
            </p:extLst>
          </p:nvPr>
        </p:nvGraphicFramePr>
        <p:xfrm>
          <a:off x="5086350" y="3852650"/>
          <a:ext cx="4495800" cy="29010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003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15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&lt; 35%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003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900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3744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ጥልቀት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የሌለው</a:t>
                      </a:r>
                      <a:r>
                        <a:rPr lang="en-US" sz="11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ግልብ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ያልሆነ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እና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በደንብ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የማያንጣፍፍ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ካልሆነ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17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ብቻ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033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1997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3744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17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አዎን፤ፈርጄ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ብዙ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የዛፍ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ዓይነቶች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ካሉ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003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003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23" name="Picture 2" descr="Trench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1091" y="999142"/>
            <a:ext cx="1899809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rrowheads="1"/>
          </p:cNvPicPr>
          <p:nvPr/>
        </p:nvPicPr>
        <p:blipFill>
          <a:blip r:embed="rId5" cstate="print"/>
          <a:srcRect l="253" t="3448" r="1360"/>
          <a:stretch>
            <a:fillRect/>
          </a:stretch>
        </p:blipFill>
        <p:spPr bwMode="auto">
          <a:xfrm>
            <a:off x="7200900" y="999142"/>
            <a:ext cx="2209800" cy="14335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0" name="TextBox 29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1" name="TextBox 30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31</a:t>
            </a:r>
            <a:endParaRPr lang="en-US" sz="800" dirty="0"/>
          </a:p>
        </p:txBody>
      </p:sp>
      <p:sp>
        <p:nvSpPr>
          <p:cNvPr id="32" name="TextBox 31"/>
          <p:cNvSpPr txBox="1"/>
          <p:nvPr/>
        </p:nvSpPr>
        <p:spPr>
          <a:xfrm>
            <a:off x="4953000" y="6642556"/>
            <a:ext cx="457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57200" y="171018"/>
            <a:ext cx="430530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የፖም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ተክል</a:t>
            </a:r>
            <a:endParaRPr lang="en-US" sz="2800" b="1" dirty="0">
              <a:solidFill>
                <a:srgbClr val="006600"/>
              </a:solidFill>
              <a:latin typeface="Power Geez Unicode1" pitchFamily="2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646425"/>
              </p:ext>
            </p:extLst>
          </p:nvPr>
        </p:nvGraphicFramePr>
        <p:xfrm>
          <a:off x="152400" y="30480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የከረሰ-ምድር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ሙላት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0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ጣዉላ፤ፍራፍሬ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ና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ያበረክታል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331960"/>
              </p:ext>
            </p:extLst>
          </p:nvPr>
        </p:nvGraphicFramePr>
        <p:xfrm>
          <a:off x="152400" y="3962400"/>
          <a:ext cx="4495800" cy="2697671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28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ደጋ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 (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ቢያንስ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ለ1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ወር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የአየር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ሁኔታ14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ሴ.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መሆን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አለበት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) 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5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1000-1500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5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22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5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 መኖ የማምረት አቅም</a:t>
                      </a:r>
                      <a:r>
                        <a:rPr lang="en-US" sz="1100" kern="120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 smtClean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882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28" name="Picture 27" descr="pict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762000"/>
            <a:ext cx="2743200" cy="20574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6629400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34</a:t>
            </a:r>
            <a:endParaRPr lang="en-US" sz="800" dirty="0"/>
          </a:p>
        </p:txBody>
      </p:sp>
      <p:sp>
        <p:nvSpPr>
          <p:cNvPr id="24" name="Rectangle 23"/>
          <p:cNvSpPr/>
          <p:nvPr/>
        </p:nvSpPr>
        <p:spPr>
          <a:xfrm>
            <a:off x="5410200" y="76200"/>
            <a:ext cx="41529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ጥቃቅን</a:t>
            </a:r>
            <a:r>
              <a:rPr lang="en-US" sz="2800" b="1" dirty="0" smtClean="0">
                <a:solidFill>
                  <a:srgbClr val="00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Power Geez Unicode1" pitchFamily="2" charset="0"/>
              </a:rPr>
              <a:t>እርከን</a:t>
            </a:r>
            <a:endParaRPr lang="en-US" sz="2800" b="1" dirty="0">
              <a:solidFill>
                <a:srgbClr val="006600"/>
              </a:solidFill>
              <a:latin typeface="Power Geez Unicode1" pitchFamily="2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335386"/>
              </p:ext>
            </p:extLst>
          </p:nvPr>
        </p:nvGraphicFramePr>
        <p:xfrm>
          <a:off x="5179595" y="2479907"/>
          <a:ext cx="4495800" cy="94909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4021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ባለበት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በማሳ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ዉስጥ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) 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ለዕጹዋት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ያከማቻል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02174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የተጎዳን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የተራቆተን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መሬት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bbFG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303261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የእንስሳት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345920"/>
              </p:ext>
            </p:extLst>
          </p:nvPr>
        </p:nvGraphicFramePr>
        <p:xfrm>
          <a:off x="5181600" y="3527507"/>
          <a:ext cx="4495800" cy="3115049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025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4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&lt; 15%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3770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&gt;900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ከባህር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ጠለል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በላይ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ያለዉ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ከፍታው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&gt;1500 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ሜ.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5622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በመጠኑ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ጥልቅ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፣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የኮትቻ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፣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በመጠኑ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4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ብቻ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4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0191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3784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40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025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025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30" descr="Forestry"/>
          <p:cNvPicPr/>
          <p:nvPr/>
        </p:nvPicPr>
        <p:blipFill>
          <a:blip r:embed="rId4" cstate="print"/>
          <a:srcRect l="54306" t="36555" r="10898" b="36917"/>
          <a:stretch>
            <a:fillRect/>
          </a:stretch>
        </p:blipFill>
        <p:spPr bwMode="auto">
          <a:xfrm>
            <a:off x="6324600" y="609600"/>
            <a:ext cx="2514600" cy="17526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32" name="TextBox 31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3" name="TextBox 32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805" y="685800"/>
            <a:ext cx="2918090" cy="218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029200" y="76200"/>
            <a:ext cx="4648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0000"/>
                </a:solidFill>
                <a:latin typeface="Power Geez Unicode1" pitchFamily="2" charset="0"/>
              </a:rPr>
              <a:t>አብዝቶ</a:t>
            </a:r>
            <a:r>
              <a:rPr lang="en-US" sz="2800" b="1" dirty="0" smtClean="0">
                <a:solidFill>
                  <a:srgbClr val="0000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Power Geez Unicode1" pitchFamily="2" charset="0"/>
              </a:rPr>
              <a:t>መትከል</a:t>
            </a:r>
            <a:r>
              <a:rPr lang="en-US" sz="2800" b="1" dirty="0" smtClean="0">
                <a:solidFill>
                  <a:srgbClr val="000000"/>
                </a:solidFill>
                <a:latin typeface="Power Geez Unicode1" pitchFamily="2" charset="0"/>
              </a:rPr>
              <a:t>/</a:t>
            </a:r>
            <a:r>
              <a:rPr lang="en-US" sz="2800" b="1" dirty="0" err="1" smtClean="0">
                <a:solidFill>
                  <a:srgbClr val="000000"/>
                </a:solidFill>
                <a:latin typeface="Power Geez Unicode1" pitchFamily="2" charset="0"/>
              </a:rPr>
              <a:t>ከላይ</a:t>
            </a:r>
            <a:r>
              <a:rPr lang="en-US" sz="2800" b="1" dirty="0" smtClean="0">
                <a:solidFill>
                  <a:srgbClr val="0000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Power Geez Unicode1" pitchFamily="2" charset="0"/>
              </a:rPr>
              <a:t>መዝራት</a:t>
            </a:r>
            <a:endParaRPr lang="en-US" sz="2800" b="1" dirty="0">
              <a:solidFill>
                <a:srgbClr val="000000"/>
              </a:solidFill>
              <a:latin typeface="Power Geez Unicode1" pitchFamily="2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781997"/>
              </p:ext>
            </p:extLst>
          </p:nvPr>
        </p:nvGraphicFramePr>
        <p:xfrm>
          <a:off x="5029200" y="31242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የግጦሽ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ምርታማነት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ጥራት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ያለው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መኖ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ያበርክታል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206172"/>
              </p:ext>
            </p:extLst>
          </p:nvPr>
        </p:nvGraphicFramePr>
        <p:xfrm>
          <a:off x="5029200" y="4038600"/>
          <a:ext cx="4495800" cy="2514601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09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554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209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209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556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የግጦሽ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ከሆነ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556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209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209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008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209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209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  <p:pic>
        <p:nvPicPr>
          <p:cNvPr id="28" name="Picture 27" descr="D:\Ilri\CPWF_Data\Dsc008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770639"/>
            <a:ext cx="3047256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06982"/>
              </p:ext>
            </p:extLst>
          </p:nvPr>
        </p:nvGraphicFramePr>
        <p:xfrm>
          <a:off x="228600" y="3124200"/>
          <a:ext cx="4495800" cy="854837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አጠቃቀም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ያሻሽላል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የቤት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እንስሳትን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ምርታማነት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ይጨምራል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430448"/>
              </p:ext>
            </p:extLst>
          </p:nvPr>
        </p:nvGraphicFramePr>
        <p:xfrm>
          <a:off x="228600" y="4049788"/>
          <a:ext cx="4495800" cy="2543517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28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5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5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22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5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31" name="Rectangle 30"/>
          <p:cNvSpPr/>
          <p:nvPr/>
        </p:nvSpPr>
        <p:spPr>
          <a:xfrm>
            <a:off x="0" y="76200"/>
            <a:ext cx="495300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0000"/>
                </a:solidFill>
                <a:latin typeface="Power Geez Unicode1" pitchFamily="2" charset="0"/>
              </a:rPr>
              <a:t>የተ</a:t>
            </a:r>
            <a:r>
              <a:rPr lang="en-US" sz="2800" b="1" dirty="0" err="1" smtClean="0">
                <a:solidFill>
                  <a:srgbClr val="000000"/>
                </a:solidFill>
                <a:latin typeface="Addis98"/>
              </a:rPr>
              <a:t>aaE</a:t>
            </a:r>
            <a:r>
              <a:rPr lang="en-US" sz="2800" b="1" dirty="0" smtClean="0">
                <a:solidFill>
                  <a:srgbClr val="000000"/>
                </a:solidFill>
                <a:latin typeface="Addis98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Power Geez Unicode1" pitchFamily="2" charset="0"/>
              </a:rPr>
              <a:t>የእንስሳ</a:t>
            </a:r>
            <a:r>
              <a:rPr lang="en-US" sz="2800" b="1" dirty="0" smtClean="0">
                <a:solidFill>
                  <a:srgbClr val="0000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Power Geez Unicode1" pitchFamily="2" charset="0"/>
              </a:rPr>
              <a:t>ዝርያ</a:t>
            </a:r>
            <a:endParaRPr lang="en-US" sz="2000" b="1" dirty="0">
              <a:solidFill>
                <a:srgbClr val="000000"/>
              </a:solidFill>
              <a:latin typeface="Power Geez Unicode1" pitchFamily="2" charset="0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522989"/>
            <a:ext cx="33782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TextBox 32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4" name="TextBox 33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5" name="TextBox 34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35</a:t>
            </a:r>
            <a:endParaRPr lang="en-US" sz="800" dirty="0"/>
          </a:p>
        </p:txBody>
      </p:sp>
      <p:sp>
        <p:nvSpPr>
          <p:cNvPr id="36" name="TextBox 35"/>
          <p:cNvSpPr txBox="1"/>
          <p:nvPr/>
        </p:nvSpPr>
        <p:spPr>
          <a:xfrm>
            <a:off x="4953000" y="6642556"/>
            <a:ext cx="457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36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105400" y="228600"/>
            <a:ext cx="464820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0000"/>
                </a:solidFill>
                <a:latin typeface="Power Geez Unicode1" pitchFamily="2" charset="0"/>
              </a:rPr>
              <a:t>ውስን</a:t>
            </a:r>
            <a:r>
              <a:rPr lang="en-US" sz="2800" b="1" dirty="0" smtClean="0">
                <a:solidFill>
                  <a:srgbClr val="0000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Power Geez Unicode1" pitchFamily="2" charset="0"/>
              </a:rPr>
              <a:t>የእንስሳት</a:t>
            </a:r>
            <a:r>
              <a:rPr lang="en-US" sz="2800" b="1" dirty="0" smtClean="0">
                <a:solidFill>
                  <a:srgbClr val="0000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Power Geez Unicode1" pitchFamily="2" charset="0"/>
              </a:rPr>
              <a:t>እንቅስቃሴ</a:t>
            </a:r>
            <a:endParaRPr lang="en-US" sz="2800" b="1" dirty="0">
              <a:solidFill>
                <a:srgbClr val="000000"/>
              </a:solidFill>
              <a:latin typeface="Power Geez Unicode1" pitchFamily="2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309819"/>
              </p:ext>
            </p:extLst>
          </p:nvPr>
        </p:nvGraphicFramePr>
        <p:xfrm>
          <a:off x="5105400" y="3064192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ስርገት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ይጨምራል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የግጦ</a:t>
                      </a:r>
                      <a:r>
                        <a:rPr lang="it-IT" sz="1000" dirty="0" smtClean="0">
                          <a:latin typeface="Addis98"/>
                          <a:ea typeface="Calibri"/>
                          <a:cs typeface="Times New Roman"/>
                        </a:rPr>
                        <a:t>b </a:t>
                      </a:r>
                      <a:r>
                        <a:rPr lang="it-IT" sz="10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መሬትን</a:t>
                      </a:r>
                      <a:r>
                        <a:rPr lang="it-IT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ያ</a:t>
                      </a:r>
                      <a:r>
                        <a:rPr lang="it-IT" sz="1000" baseline="0" dirty="0" smtClean="0">
                          <a:latin typeface="Addis98"/>
                          <a:ea typeface="Calibri"/>
                          <a:cs typeface="Times New Roman"/>
                        </a:rPr>
                        <a:t>a`FG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9909"/>
              </p:ext>
            </p:extLst>
          </p:nvPr>
        </p:nvGraphicFramePr>
        <p:xfrm>
          <a:off x="5105400" y="3886201"/>
          <a:ext cx="4495800" cy="2606158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32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695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332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332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465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36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332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332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120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332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332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  <p:pic>
        <p:nvPicPr>
          <p:cNvPr id="22" name="Picture 21" descr="pict31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4600" y="1013430"/>
            <a:ext cx="2249424" cy="195837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37</a:t>
            </a:r>
            <a:endParaRPr lang="en-US" sz="800" dirty="0"/>
          </a:p>
        </p:txBody>
      </p:sp>
      <p:sp>
        <p:nvSpPr>
          <p:cNvPr id="27" name="TextBox 26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38</a:t>
            </a:r>
            <a:endParaRPr lang="en-US" sz="800" dirty="0"/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879729"/>
              </p:ext>
            </p:extLst>
          </p:nvPr>
        </p:nvGraphicFramePr>
        <p:xfrm>
          <a:off x="253666" y="28194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የዉሃን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ስርገት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ይጨምራል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0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ጥራት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ያለው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መኖ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ያበርክታል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449133"/>
              </p:ext>
            </p:extLst>
          </p:nvPr>
        </p:nvGraphicFramePr>
        <p:xfrm>
          <a:off x="209550" y="3728654"/>
          <a:ext cx="4495800" cy="2900746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2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በሁሉም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ቦታ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ይመቻል</a:t>
                      </a:r>
                      <a:endParaRPr lang="en-US" sz="1100" baseline="0" dirty="0" smtClean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22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223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384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545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588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718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878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3039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93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2609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30" name="Rectangle 29"/>
          <p:cNvSpPr/>
          <p:nvPr/>
        </p:nvSpPr>
        <p:spPr>
          <a:xfrm>
            <a:off x="304800" y="304800"/>
            <a:ext cx="43053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latin typeface="Power Geez Unicode1" pitchFamily="2" charset="0"/>
              </a:rPr>
              <a:t>ጥብቅ</a:t>
            </a:r>
            <a:r>
              <a:rPr lang="en-US" sz="2800" b="1" dirty="0" smtClean="0">
                <a:latin typeface="Power Geez Unicode1" pitchFamily="2" charset="0"/>
              </a:rPr>
              <a:t>/</a:t>
            </a:r>
            <a:r>
              <a:rPr lang="en-US" sz="2800" b="1" dirty="0" err="1" smtClean="0">
                <a:latin typeface="Power Geez Unicode1" pitchFamily="2" charset="0"/>
              </a:rPr>
              <a:t>ክልክል</a:t>
            </a:r>
            <a:r>
              <a:rPr lang="en-US" sz="2800" b="1" dirty="0" smtClean="0">
                <a:latin typeface="Power Geez Unicode1" pitchFamily="2" charset="0"/>
              </a:rPr>
              <a:t> </a:t>
            </a:r>
            <a:r>
              <a:rPr lang="en-US" sz="2800" b="1" dirty="0" err="1" smtClean="0">
                <a:latin typeface="Power Geez Unicode1" pitchFamily="2" charset="0"/>
              </a:rPr>
              <a:t>ቦታ</a:t>
            </a:r>
            <a:endParaRPr lang="en-US" sz="2800" b="1" dirty="0">
              <a:latin typeface="Power Geez Unicode1" pitchFamily="2" charset="0"/>
            </a:endParaRPr>
          </a:p>
        </p:txBody>
      </p:sp>
      <p:pic>
        <p:nvPicPr>
          <p:cNvPr id="31" name="Picture 30" descr="G:\BDworkshop 2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838200"/>
            <a:ext cx="2362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5300" y="121362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የጠረጴዛ</a:t>
            </a: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 ­</a:t>
            </a: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እርከን</a:t>
            </a:r>
            <a:endParaRPr lang="en-US" sz="2800" b="1" dirty="0">
              <a:solidFill>
                <a:srgbClr val="CC6600"/>
              </a:solidFill>
              <a:latin typeface="Power Geez Unicode1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933586"/>
              </p:ext>
            </p:extLst>
          </p:nvPr>
        </p:nvGraphicFramePr>
        <p:xfrm>
          <a:off x="152400" y="3733799"/>
          <a:ext cx="4495800" cy="2819398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40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&amp;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ደጋ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7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15-50%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340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3867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ድንጋያማና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ጠጠራማያልሆነ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ጥልቅ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አፈርና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በደንብ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553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553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340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340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473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340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340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404217"/>
              </p:ext>
            </p:extLst>
          </p:nvPr>
        </p:nvGraphicFramePr>
        <p:xfrm>
          <a:off x="152400" y="28194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afR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 W¾N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YeBšL</a:t>
                      </a:r>
                      <a:endParaRPr lang="en-US" sz="11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የሰብል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ውጤታማነትን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ይጨምራል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334000" y="152400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የህዳግ</a:t>
            </a: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እር</a:t>
            </a:r>
            <a:r>
              <a:rPr lang="en-US" sz="2800" b="1" dirty="0" err="1" smtClean="0">
                <a:solidFill>
                  <a:srgbClr val="CC6600"/>
                </a:solidFill>
                <a:latin typeface="Addis98"/>
              </a:rPr>
              <a:t>a</a:t>
            </a:r>
            <a:endParaRPr lang="en-US" sz="2800" b="1" dirty="0">
              <a:solidFill>
                <a:srgbClr val="CC6600"/>
              </a:solidFill>
              <a:latin typeface="Power Geez Unicode1" pitchFamily="2" charset="0"/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02720"/>
              </p:ext>
            </p:extLst>
          </p:nvPr>
        </p:nvGraphicFramePr>
        <p:xfrm>
          <a:off x="5181600" y="3026727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afR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 W¾N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YeBšL</a:t>
                      </a:r>
                      <a:endParaRPr lang="en-US" sz="11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የሰብል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ውጤታማነትን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ይጨምራል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344927"/>
              </p:ext>
            </p:extLst>
          </p:nvPr>
        </p:nvGraphicFramePr>
        <p:xfrm>
          <a:off x="5181600" y="3886201"/>
          <a:ext cx="4495800" cy="263145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2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&amp;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ደጋ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68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323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323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ለጥልቅ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455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358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323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323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455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323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323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 descr="konso_bench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838200"/>
            <a:ext cx="3048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838200"/>
            <a:ext cx="3048000" cy="205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0" y="6629400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</a:t>
            </a:r>
            <a:endParaRPr 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4953000" y="6642556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</a:t>
            </a:r>
            <a:endParaRPr lang="en-US" sz="800" dirty="0"/>
          </a:p>
        </p:txBody>
      </p:sp>
      <p:sp>
        <p:nvSpPr>
          <p:cNvPr id="26" name="TextBox 25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27" name="TextBox 26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1500" y="381000"/>
            <a:ext cx="4152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endParaRPr lang="en-US" sz="2800" b="1" dirty="0" smtClean="0"/>
          </a:p>
          <a:p>
            <a:pPr algn="ctr">
              <a:lnSpc>
                <a:spcPts val="2700"/>
              </a:lnSpc>
            </a:pPr>
            <a:r>
              <a:rPr lang="en-US" sz="2800" b="1" dirty="0" smtClean="0"/>
              <a:t>_________________</a:t>
            </a:r>
          </a:p>
          <a:p>
            <a:pPr algn="ctr">
              <a:lnSpc>
                <a:spcPts val="2700"/>
              </a:lnSpc>
              <a:tabLst>
                <a:tab pos="287338" algn="l"/>
              </a:tabLst>
            </a:pPr>
            <a:r>
              <a:rPr lang="en-US" sz="2000" b="1" dirty="0" err="1" smtClean="0">
                <a:latin typeface="Power Geez Unicode1" pitchFamily="2" charset="0"/>
              </a:rPr>
              <a:t>ከተጠቀሰው</a:t>
            </a:r>
            <a:r>
              <a:rPr lang="en-US" sz="2000" b="1" dirty="0" smtClean="0">
                <a:latin typeface="Power Geez Unicode1" pitchFamily="2" charset="0"/>
              </a:rPr>
              <a:t> </a:t>
            </a:r>
            <a:r>
              <a:rPr lang="en-US" sz="2000" b="1" dirty="0" err="1" smtClean="0">
                <a:latin typeface="Power Geez Unicode1" pitchFamily="2" charset="0"/>
              </a:rPr>
              <a:t>ውጪ</a:t>
            </a:r>
            <a:r>
              <a:rPr lang="en-US" sz="2000" b="1" dirty="0" smtClean="0">
                <a:latin typeface="Power Geez Unicode1" pitchFamily="2" charset="0"/>
              </a:rPr>
              <a:t> </a:t>
            </a:r>
            <a:r>
              <a:rPr lang="en-US" sz="2000" b="1" dirty="0" err="1" smtClean="0">
                <a:latin typeface="Power Geez Unicode1" pitchFamily="2" charset="0"/>
              </a:rPr>
              <a:t>አሰፈላጊ</a:t>
            </a:r>
            <a:r>
              <a:rPr lang="en-US" sz="2000" b="1" dirty="0" smtClean="0">
                <a:latin typeface="Power Geez Unicode1" pitchFamily="2" charset="0"/>
              </a:rPr>
              <a:t> </a:t>
            </a:r>
            <a:r>
              <a:rPr lang="en-US" sz="2000" b="1" dirty="0" err="1" smtClean="0">
                <a:latin typeface="Power Geez Unicode1" pitchFamily="2" charset="0"/>
              </a:rPr>
              <a:t>የምትሉትን</a:t>
            </a:r>
            <a:r>
              <a:rPr lang="en-US" sz="2000" b="1" dirty="0" smtClean="0">
                <a:latin typeface="Power Geez Unicode1" pitchFamily="2" charset="0"/>
              </a:rPr>
              <a:t> </a:t>
            </a:r>
            <a:r>
              <a:rPr lang="en-US" sz="2000" b="1" dirty="0" err="1" smtClean="0">
                <a:latin typeface="Power Geez Unicode1" pitchFamily="2" charset="0"/>
              </a:rPr>
              <a:t>ጥቀሱ</a:t>
            </a:r>
            <a:endParaRPr lang="en-US" sz="2000" b="1" dirty="0">
              <a:latin typeface="Power Geez Unicode1" pitchFamily="2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707593"/>
              </p:ext>
            </p:extLst>
          </p:nvPr>
        </p:nvGraphicFramePr>
        <p:xfrm>
          <a:off x="76200" y="28956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562928"/>
              </p:ext>
            </p:extLst>
          </p:nvPr>
        </p:nvGraphicFramePr>
        <p:xfrm>
          <a:off x="76200" y="3962402"/>
          <a:ext cx="4495800" cy="258991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76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31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276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76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464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4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2701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76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406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76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276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5257800" y="381000"/>
            <a:ext cx="4152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endParaRPr lang="en-US" sz="2800" b="1" dirty="0" smtClean="0"/>
          </a:p>
          <a:p>
            <a:pPr algn="ctr">
              <a:lnSpc>
                <a:spcPts val="2700"/>
              </a:lnSpc>
            </a:pPr>
            <a:r>
              <a:rPr lang="en-US" sz="2800" b="1" dirty="0" smtClean="0"/>
              <a:t>_________________</a:t>
            </a:r>
          </a:p>
          <a:p>
            <a:pPr algn="ctr">
              <a:lnSpc>
                <a:spcPts val="2700"/>
              </a:lnSpc>
              <a:tabLst>
                <a:tab pos="287338" algn="l"/>
              </a:tabLst>
            </a:pPr>
            <a:r>
              <a:rPr lang="en-US" sz="2000" b="1" dirty="0" err="1">
                <a:latin typeface="Power Geez Unicode1" pitchFamily="2" charset="0"/>
              </a:rPr>
              <a:t>ከተጠቀሰው</a:t>
            </a:r>
            <a:r>
              <a:rPr lang="en-US" sz="2000" b="1" dirty="0">
                <a:latin typeface="Power Geez Unicode1" pitchFamily="2" charset="0"/>
              </a:rPr>
              <a:t> </a:t>
            </a:r>
            <a:r>
              <a:rPr lang="en-US" sz="2000" b="1" dirty="0" err="1">
                <a:latin typeface="Power Geez Unicode1" pitchFamily="2" charset="0"/>
              </a:rPr>
              <a:t>ውጪ</a:t>
            </a:r>
            <a:r>
              <a:rPr lang="en-US" sz="2000" b="1" dirty="0">
                <a:latin typeface="Power Geez Unicode1" pitchFamily="2" charset="0"/>
              </a:rPr>
              <a:t> </a:t>
            </a:r>
            <a:r>
              <a:rPr lang="en-US" sz="2000" b="1" dirty="0" err="1">
                <a:latin typeface="Power Geez Unicode1" pitchFamily="2" charset="0"/>
              </a:rPr>
              <a:t>አሰፈላጊ</a:t>
            </a:r>
            <a:r>
              <a:rPr lang="en-US" sz="2000" b="1" dirty="0">
                <a:latin typeface="Power Geez Unicode1" pitchFamily="2" charset="0"/>
              </a:rPr>
              <a:t> </a:t>
            </a:r>
            <a:r>
              <a:rPr lang="en-US" sz="2000" b="1" dirty="0" err="1">
                <a:latin typeface="Power Geez Unicode1" pitchFamily="2" charset="0"/>
              </a:rPr>
              <a:t>የምትሉትን</a:t>
            </a:r>
            <a:r>
              <a:rPr lang="en-US" sz="2000" b="1" dirty="0">
                <a:latin typeface="Power Geez Unicode1" pitchFamily="2" charset="0"/>
              </a:rPr>
              <a:t> </a:t>
            </a:r>
            <a:r>
              <a:rPr lang="en-US" sz="2000" b="1" dirty="0" err="1">
                <a:latin typeface="Power Geez Unicode1" pitchFamily="2" charset="0"/>
              </a:rPr>
              <a:t>ጥቀሱ</a:t>
            </a:r>
            <a:endParaRPr lang="en-US" sz="2000" b="1" dirty="0">
              <a:latin typeface="Power Geez Unicode1" pitchFamily="2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185740"/>
              </p:ext>
            </p:extLst>
          </p:nvPr>
        </p:nvGraphicFramePr>
        <p:xfrm>
          <a:off x="5334000" y="28956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357655"/>
              </p:ext>
            </p:extLst>
          </p:nvPr>
        </p:nvGraphicFramePr>
        <p:xfrm>
          <a:off x="5334000" y="3962403"/>
          <a:ext cx="4495800" cy="2621531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74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29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274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74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631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31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2681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74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404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74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274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83885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953000" y="0"/>
            <a:ext cx="4724400" cy="746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 smtClean="0">
              <a:solidFill>
                <a:srgbClr val="FF0000"/>
              </a:solidFill>
            </a:endParaRPr>
          </a:p>
          <a:p>
            <a:pPr algn="ctr"/>
            <a:r>
              <a:rPr lang="en-US" dirty="0" err="1">
                <a:solidFill>
                  <a:srgbClr val="FF0000"/>
                </a:solidFill>
                <a:latin typeface="Power Geez Unicode1" pitchFamily="2" charset="0"/>
              </a:rPr>
              <a:t>የመፍትሄ</a:t>
            </a:r>
            <a:r>
              <a:rPr lang="en-US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Power Geez Unicode1" pitchFamily="2" charset="0"/>
              </a:rPr>
              <a:t>ካርድ</a:t>
            </a:r>
            <a:r>
              <a:rPr lang="en-US" dirty="0">
                <a:solidFill>
                  <a:srgbClr val="FF0000"/>
                </a:solidFill>
                <a:latin typeface="Power Geez Unicode1" pitchFamily="2" charset="0"/>
              </a:rPr>
              <a:t> (</a:t>
            </a:r>
            <a:r>
              <a:rPr lang="en-US" dirty="0" err="1">
                <a:solidFill>
                  <a:srgbClr val="FF0000"/>
                </a:solidFill>
                <a:latin typeface="Power Geez Unicode1" pitchFamily="2" charset="0"/>
              </a:rPr>
              <a:t>ቴክኖሎጂዎች</a:t>
            </a:r>
            <a:r>
              <a:rPr lang="en-US" dirty="0" smtClean="0">
                <a:solidFill>
                  <a:srgbClr val="FF0000"/>
                </a:solidFill>
                <a:latin typeface="Power Geez Unicode1" pitchFamily="2" charset="0"/>
              </a:rPr>
              <a:t>)</a:t>
            </a:r>
          </a:p>
          <a:p>
            <a:pPr algn="ctr"/>
            <a:endParaRPr lang="en-US" dirty="0">
              <a:solidFill>
                <a:srgbClr val="FF0000"/>
              </a:solidFill>
              <a:latin typeface="Power Geez Unicode1" pitchFamily="2" charset="0"/>
            </a:endParaRPr>
          </a:p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___________________________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ctr">
              <a:lnSpc>
                <a:spcPts val="2700"/>
              </a:lnSpc>
              <a:tabLst>
                <a:tab pos="287338" algn="l"/>
              </a:tabLst>
            </a:pPr>
            <a:r>
              <a:rPr lang="en-US" b="1" dirty="0" err="1">
                <a:solidFill>
                  <a:srgbClr val="FF0000"/>
                </a:solidFill>
                <a:latin typeface="Power Geez Unicode1" pitchFamily="2" charset="0"/>
              </a:rPr>
              <a:t>ከተጠቀሰው</a:t>
            </a:r>
            <a:r>
              <a:rPr lang="en-US" b="1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Power Geez Unicode1" pitchFamily="2" charset="0"/>
              </a:rPr>
              <a:t>ውጪ</a:t>
            </a:r>
            <a:r>
              <a:rPr lang="en-US" b="1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Power Geez Unicode1" pitchFamily="2" charset="0"/>
              </a:rPr>
              <a:t>አሰፈላጊ</a:t>
            </a:r>
            <a:r>
              <a:rPr lang="en-US" b="1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Power Geez Unicode1" pitchFamily="2" charset="0"/>
              </a:rPr>
              <a:t>የምትሉትን</a:t>
            </a:r>
            <a:r>
              <a:rPr lang="en-US" b="1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</a:p>
          <a:p>
            <a:pPr algn="ctr">
              <a:lnSpc>
                <a:spcPts val="2700"/>
              </a:lnSpc>
              <a:tabLst>
                <a:tab pos="287338" algn="l"/>
              </a:tabLst>
            </a:pPr>
            <a:r>
              <a:rPr lang="en-US" b="1" dirty="0" err="1">
                <a:solidFill>
                  <a:srgbClr val="FF0000"/>
                </a:solidFill>
                <a:latin typeface="Power Geez Unicode1" pitchFamily="2" charset="0"/>
              </a:rPr>
              <a:t>ጥቀሱ</a:t>
            </a:r>
            <a:endParaRPr lang="en-US" b="1" dirty="0">
              <a:solidFill>
                <a:srgbClr val="FF0000"/>
              </a:solidFill>
              <a:latin typeface="Power Geez Unicode1" pitchFamily="2" charset="0"/>
            </a:endParaRPr>
          </a:p>
          <a:p>
            <a:pPr algn="ctr"/>
            <a:endParaRPr lang="en-US" dirty="0" smtClean="0"/>
          </a:p>
          <a:p>
            <a:pPr algn="ctr"/>
            <a:endParaRPr lang="en-US" sz="1400" dirty="0" smtClean="0"/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b="1" dirty="0" err="1">
                <a:solidFill>
                  <a:srgbClr val="FF0000"/>
                </a:solidFill>
                <a:latin typeface="Power Geez Unicode1" pitchFamily="2" charset="0"/>
              </a:rPr>
              <a:t>ዝርዝር</a:t>
            </a:r>
            <a:r>
              <a:rPr lang="en-US" sz="1400" b="1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sz="1400" b="1" dirty="0" err="1">
                <a:solidFill>
                  <a:srgbClr val="FF0000"/>
                </a:solidFill>
                <a:latin typeface="Power Geez Unicode1" pitchFamily="2" charset="0"/>
              </a:rPr>
              <a:t>መፍትሄዎቸ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_______________________________________________</a:t>
            </a:r>
            <a:endParaRPr lang="en-US" sz="12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</a:pPr>
            <a:endParaRPr lang="en-US" sz="14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sz="1400" dirty="0" smtClean="0"/>
          </a:p>
          <a:p>
            <a:pPr>
              <a:lnSpc>
                <a:spcPct val="150000"/>
              </a:lnSpc>
            </a:pPr>
            <a:r>
              <a:rPr lang="en-US" sz="1400" b="1" dirty="0" err="1">
                <a:solidFill>
                  <a:srgbClr val="FF0000"/>
                </a:solidFill>
                <a:latin typeface="Power Geez Unicode1" pitchFamily="2" charset="0"/>
              </a:rPr>
              <a:t>ለምን</a:t>
            </a:r>
            <a:r>
              <a:rPr lang="en-US" sz="1400" b="1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sz="1400" b="1" dirty="0" err="1">
                <a:solidFill>
                  <a:srgbClr val="FF0000"/>
                </a:solidFill>
                <a:latin typeface="Power Geez Unicode1" pitchFamily="2" charset="0"/>
              </a:rPr>
              <a:t>ያሰፈልጋሉ</a:t>
            </a:r>
            <a:endParaRPr lang="en-US" sz="1400" dirty="0">
              <a:solidFill>
                <a:srgbClr val="FF0000"/>
              </a:solidFill>
              <a:latin typeface="Power Geez Unicode1" pitchFamily="2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200" dirty="0" smtClean="0"/>
              <a:t>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sz="1400" dirty="0" smtClean="0"/>
          </a:p>
          <a:p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2400" y="0"/>
            <a:ext cx="4724400" cy="7894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 smtClean="0">
              <a:solidFill>
                <a:srgbClr val="FF0000"/>
              </a:solidFill>
            </a:endParaRPr>
          </a:p>
          <a:p>
            <a:pPr algn="ctr"/>
            <a:r>
              <a:rPr lang="en-US" dirty="0" err="1" smtClean="0">
                <a:solidFill>
                  <a:srgbClr val="FF0000"/>
                </a:solidFill>
                <a:latin typeface="Power Geez Unicode1" pitchFamily="2" charset="0"/>
              </a:rPr>
              <a:t>የመፍትሄ</a:t>
            </a:r>
            <a:r>
              <a:rPr lang="en-US" dirty="0" smtClean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Power Geez Unicode1" pitchFamily="2" charset="0"/>
              </a:rPr>
              <a:t>ካርድ</a:t>
            </a:r>
            <a:r>
              <a:rPr lang="en-US" dirty="0" smtClean="0">
                <a:solidFill>
                  <a:srgbClr val="FF0000"/>
                </a:solidFill>
                <a:latin typeface="Power Geez Unicode1" pitchFamily="2" charset="0"/>
              </a:rPr>
              <a:t> (</a:t>
            </a:r>
            <a:r>
              <a:rPr lang="en-US" dirty="0" err="1" smtClean="0">
                <a:solidFill>
                  <a:srgbClr val="FF0000"/>
                </a:solidFill>
                <a:latin typeface="Power Geez Unicode1" pitchFamily="2" charset="0"/>
              </a:rPr>
              <a:t>ቴክኖሎጂዎች</a:t>
            </a:r>
            <a:r>
              <a:rPr lang="en-US" dirty="0" smtClean="0">
                <a:solidFill>
                  <a:srgbClr val="FF0000"/>
                </a:solidFill>
                <a:latin typeface="Power Geez Unicode1" pitchFamily="2" charset="0"/>
              </a:rPr>
              <a:t>)</a:t>
            </a:r>
            <a:endParaRPr lang="en-US" dirty="0" smtClean="0">
              <a:solidFill>
                <a:srgbClr val="FF0000"/>
              </a:solidFill>
              <a:latin typeface="Power Geez Unicode1" pitchFamily="2" charset="0"/>
            </a:endParaRPr>
          </a:p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___________________________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ctr">
              <a:lnSpc>
                <a:spcPts val="2700"/>
              </a:lnSpc>
              <a:tabLst>
                <a:tab pos="287338" algn="l"/>
              </a:tabLst>
            </a:pPr>
            <a:r>
              <a:rPr lang="en-US" b="1" dirty="0" err="1">
                <a:solidFill>
                  <a:srgbClr val="FF0000"/>
                </a:solidFill>
                <a:latin typeface="Power Geez Unicode1" pitchFamily="2" charset="0"/>
              </a:rPr>
              <a:t>ከተጠቀሰው</a:t>
            </a:r>
            <a:r>
              <a:rPr lang="en-US" b="1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Power Geez Unicode1" pitchFamily="2" charset="0"/>
              </a:rPr>
              <a:t>ውጪ</a:t>
            </a:r>
            <a:r>
              <a:rPr lang="en-US" b="1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Power Geez Unicode1" pitchFamily="2" charset="0"/>
              </a:rPr>
              <a:t>አሰፈላጊ</a:t>
            </a:r>
            <a:r>
              <a:rPr lang="en-US" b="1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Power Geez Unicode1" pitchFamily="2" charset="0"/>
              </a:rPr>
              <a:t>የምትሉትን</a:t>
            </a:r>
            <a:r>
              <a:rPr lang="en-US" b="1" dirty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endParaRPr lang="en-US" b="1" dirty="0" smtClean="0">
              <a:solidFill>
                <a:srgbClr val="FF0000"/>
              </a:solidFill>
              <a:latin typeface="Power Geez Unicode1" pitchFamily="2" charset="0"/>
            </a:endParaRPr>
          </a:p>
          <a:p>
            <a:pPr algn="ctr">
              <a:lnSpc>
                <a:spcPts val="2700"/>
              </a:lnSpc>
              <a:tabLst>
                <a:tab pos="287338" algn="l"/>
              </a:tabLst>
            </a:pPr>
            <a:r>
              <a:rPr lang="en-US" b="1" dirty="0" err="1" smtClean="0">
                <a:solidFill>
                  <a:srgbClr val="FF0000"/>
                </a:solidFill>
                <a:latin typeface="Power Geez Unicode1" pitchFamily="2" charset="0"/>
              </a:rPr>
              <a:t>ጥቀሱ</a:t>
            </a:r>
            <a:endParaRPr lang="en-US" b="1" dirty="0">
              <a:solidFill>
                <a:srgbClr val="FF0000"/>
              </a:solidFill>
              <a:latin typeface="Power Geez Unicode1" pitchFamily="2" charset="0"/>
            </a:endParaRPr>
          </a:p>
          <a:p>
            <a:pPr algn="ctr"/>
            <a:endParaRPr lang="en-US" dirty="0" smtClean="0"/>
          </a:p>
          <a:p>
            <a:pPr algn="ctr"/>
            <a:endParaRPr lang="en-US" sz="1400" dirty="0" smtClean="0"/>
          </a:p>
          <a:p>
            <a:pPr algn="ctr"/>
            <a:endParaRPr lang="en-US" sz="1400" dirty="0" smtClean="0"/>
          </a:p>
          <a:p>
            <a:pPr algn="ctr"/>
            <a:endParaRPr lang="en-US" sz="1400" dirty="0" smtClean="0"/>
          </a:p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Power Geez Unicode1" pitchFamily="2" charset="0"/>
              </a:rPr>
              <a:t>ዝርዝር</a:t>
            </a:r>
            <a:r>
              <a:rPr lang="en-US" sz="1400" b="1" dirty="0" smtClean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Power Geez Unicode1" pitchFamily="2" charset="0"/>
              </a:rPr>
              <a:t>መፍትሄዎቸ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</a:pPr>
            <a:endParaRPr lang="en-US" sz="14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sz="1400" dirty="0" smtClean="0"/>
          </a:p>
          <a:p>
            <a:pPr>
              <a:lnSpc>
                <a:spcPct val="150000"/>
              </a:lnSpc>
            </a:pPr>
            <a:r>
              <a:rPr lang="en-US" sz="1400" b="1" dirty="0" err="1" smtClean="0">
                <a:solidFill>
                  <a:srgbClr val="FF0000"/>
                </a:solidFill>
                <a:latin typeface="Power Geez Unicode1" pitchFamily="2" charset="0"/>
              </a:rPr>
              <a:t>ለምን</a:t>
            </a:r>
            <a:r>
              <a:rPr lang="en-US" sz="1400" b="1" dirty="0" smtClean="0">
                <a:solidFill>
                  <a:srgbClr val="FF0000"/>
                </a:solidFill>
                <a:latin typeface="Power Geez Unicode1" pitchFamily="2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Power Geez Unicode1" pitchFamily="2" charset="0"/>
              </a:rPr>
              <a:t>ያሰፈልጋሉ</a:t>
            </a:r>
            <a:endParaRPr lang="en-US" sz="1400" dirty="0" smtClean="0">
              <a:solidFill>
                <a:srgbClr val="FF0000"/>
              </a:solidFill>
              <a:latin typeface="Power Geez Unicode1" pitchFamily="2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200" dirty="0" smtClean="0"/>
              <a:t>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/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sz="1400" dirty="0" smtClean="0"/>
          </a:p>
          <a:p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800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8600" y="121362"/>
            <a:ext cx="4648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የጋራ</a:t>
            </a: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ላይ</a:t>
            </a: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እርከን</a:t>
            </a:r>
            <a:r>
              <a:rPr lang="en-US" sz="2800" b="1" dirty="0" smtClean="0">
                <a:solidFill>
                  <a:srgbClr val="CC6600"/>
                </a:solidFill>
              </a:rPr>
              <a:t/>
            </a:r>
            <a:br>
              <a:rPr lang="en-US" sz="2800" b="1" dirty="0" smtClean="0">
                <a:solidFill>
                  <a:srgbClr val="CC6600"/>
                </a:solidFill>
              </a:rPr>
            </a:b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(</a:t>
            </a: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በቦይ</a:t>
            </a: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/</a:t>
            </a: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ያለቦይ</a:t>
            </a: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)</a:t>
            </a:r>
            <a:endParaRPr lang="en-US" sz="2800" b="1" dirty="0">
              <a:solidFill>
                <a:srgbClr val="CC6600"/>
              </a:solidFill>
              <a:latin typeface="Power Geez Unicode1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036557"/>
              </p:ext>
            </p:extLst>
          </p:nvPr>
        </p:nvGraphicFramePr>
        <p:xfrm>
          <a:off x="150395" y="3798987"/>
          <a:ext cx="4495800" cy="2810891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ደጋ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15-50%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&lt;900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ሚ.ሜ.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የኮትቻ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ጠጠራማ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በመጠኑ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ከህጹዋት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ሰርጥ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ጋራ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ከተዋሃደ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8518"/>
              </p:ext>
            </p:extLst>
          </p:nvPr>
        </p:nvGraphicFramePr>
        <p:xfrm>
          <a:off x="150395" y="28956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afR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 W¾N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YeBšL</a:t>
                      </a:r>
                      <a:endParaRPr lang="en-US" sz="11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yafR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m]R]RN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YqN±L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MRªìNTN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YxM™L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953000" y="69342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plus tigray 10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90600"/>
            <a:ext cx="2438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0" y="6629400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5</a:t>
            </a:r>
            <a:endParaRPr lang="en-US" sz="800" dirty="0"/>
          </a:p>
        </p:txBody>
      </p:sp>
      <p:sp>
        <p:nvSpPr>
          <p:cNvPr id="26" name="TextBox 25"/>
          <p:cNvSpPr txBox="1"/>
          <p:nvPr/>
        </p:nvSpPr>
        <p:spPr>
          <a:xfrm>
            <a:off x="4953000" y="6642556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6</a:t>
            </a:r>
            <a:endParaRPr lang="en-US" sz="800" dirty="0"/>
          </a:p>
        </p:txBody>
      </p:sp>
      <p:sp>
        <p:nvSpPr>
          <p:cNvPr id="27" name="Rectangle 26"/>
          <p:cNvSpPr/>
          <p:nvPr/>
        </p:nvSpPr>
        <p:spPr>
          <a:xfrm>
            <a:off x="5524500" y="239011"/>
            <a:ext cx="41529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የሳር</a:t>
            </a:r>
            <a:r>
              <a:rPr lang="en-US" sz="2800" b="1" dirty="0" smtClean="0">
                <a:solidFill>
                  <a:srgbClr val="CC6600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CC6600"/>
                </a:solidFill>
                <a:latin typeface="Power Geez Unicode1" pitchFamily="2" charset="0"/>
              </a:rPr>
              <a:t>ሰርጥ</a:t>
            </a:r>
            <a:endParaRPr lang="en-US" sz="2800" b="1" dirty="0">
              <a:solidFill>
                <a:srgbClr val="CC6600"/>
              </a:solidFill>
              <a:latin typeface="Power Geez Unicode1" pitchFamily="2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383808"/>
              </p:ext>
            </p:extLst>
          </p:nvPr>
        </p:nvGraphicFramePr>
        <p:xfrm>
          <a:off x="5181600" y="3962403"/>
          <a:ext cx="4495800" cy="270233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41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590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&lt; 15%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241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&gt; 900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241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369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275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241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3705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369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241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241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375396"/>
              </p:ext>
            </p:extLst>
          </p:nvPr>
        </p:nvGraphicFramePr>
        <p:xfrm>
          <a:off x="5181600" y="3026727"/>
          <a:ext cx="4495800" cy="804545"/>
        </p:xfrm>
        <a:graphic>
          <a:graphicData uri="http://schemas.openxmlformats.org/drawingml/2006/table">
            <a:tbl>
              <a:tblPr>
                <a:solidFill>
                  <a:srgbClr val="E9EEEE"/>
                </a:solidFill>
              </a:tblPr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afR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 W¾N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YeBšL</a:t>
                      </a:r>
                      <a:endParaRPr lang="en-US" sz="1000" dirty="0">
                        <a:latin typeface="ALXethiopian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የአፈር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ለምነት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ይጨምራል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የእንስሳት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ያበረክታል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pic>
        <p:nvPicPr>
          <p:cNvPr id="30" name="Picture 29" descr="pict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685800"/>
            <a:ext cx="3048000" cy="22860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2" name="TextBox 31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188495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Hand-dug wells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5257800" y="152400"/>
            <a:ext cx="4648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በእግር</a:t>
            </a:r>
            <a:r>
              <a:rPr lang="en-US" sz="2800" b="1" dirty="0" smtClean="0">
                <a:solidFill>
                  <a:srgbClr val="9900CC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የሚንቀሳቀስ</a:t>
            </a:r>
            <a:r>
              <a:rPr lang="en-US" sz="2800" b="1" dirty="0" smtClean="0">
                <a:solidFill>
                  <a:srgbClr val="9900CC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የውሃ</a:t>
            </a:r>
            <a:r>
              <a:rPr lang="en-US" sz="2800" b="1" dirty="0" smtClean="0">
                <a:solidFill>
                  <a:srgbClr val="9900CC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መሳቢያ</a:t>
            </a:r>
            <a:endParaRPr lang="en-US" sz="2800" b="1" dirty="0">
              <a:solidFill>
                <a:srgbClr val="9900CC"/>
              </a:solidFill>
              <a:latin typeface="Power Geez Unicode1" pitchFamily="2" charset="0"/>
            </a:endParaRP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749428"/>
              </p:ext>
            </p:extLst>
          </p:nvPr>
        </p:nvGraphicFramePr>
        <p:xfrm>
          <a:off x="5181600" y="3035223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ማውጣት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የበጋ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ወቅት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የገቢ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ምንጭ</a:t>
                      </a:r>
                      <a:endParaRPr lang="en-US" sz="1100" dirty="0" smtClean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414076"/>
              </p:ext>
            </p:extLst>
          </p:nvPr>
        </p:nvGraphicFramePr>
        <p:xfrm>
          <a:off x="5181600" y="3962400"/>
          <a:ext cx="4495800" cy="2413254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የዉሃ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ማከማቻ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ያለበት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ሁሉ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ቦታ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7" name="Picture 16" descr="Treadle pu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861030"/>
            <a:ext cx="2514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0" y="6629400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7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4953000" y="6642556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8</a:t>
            </a:r>
            <a:endParaRPr lang="en-US" sz="800" dirty="0"/>
          </a:p>
        </p:txBody>
      </p:sp>
      <p:sp>
        <p:nvSpPr>
          <p:cNvPr id="23" name="Rectangle 22"/>
          <p:cNvSpPr/>
          <p:nvPr/>
        </p:nvSpPr>
        <p:spPr>
          <a:xfrm>
            <a:off x="228600" y="51512"/>
            <a:ext cx="46482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የንፋስ</a:t>
            </a:r>
            <a:r>
              <a:rPr lang="en-US" sz="2800" b="1" dirty="0" smtClean="0">
                <a:solidFill>
                  <a:srgbClr val="9900CC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ወፍ</a:t>
            </a:r>
            <a:r>
              <a:rPr lang="en-US" sz="2800" b="1" dirty="0" err="1" smtClean="0">
                <a:solidFill>
                  <a:srgbClr val="9900CC"/>
                </a:solidFill>
                <a:latin typeface="Addis98"/>
              </a:rPr>
              <a:t>Ä</a:t>
            </a:r>
            <a:endParaRPr lang="en-US" sz="2800" b="1" dirty="0">
              <a:solidFill>
                <a:srgbClr val="9900CC"/>
              </a:solidFill>
              <a:latin typeface="Power Geez Unicode1" pitchFamily="2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699914"/>
              </p:ext>
            </p:extLst>
          </p:nvPr>
        </p:nvGraphicFramePr>
        <p:xfrm>
          <a:off x="228600" y="2858135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ማውጣት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የበጋ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ወቅት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የገቢ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ምንጭ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512143"/>
              </p:ext>
            </p:extLst>
          </p:nvPr>
        </p:nvGraphicFramePr>
        <p:xfrm>
          <a:off x="228600" y="3810000"/>
          <a:ext cx="4495800" cy="2597531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ንፋስና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የዉሃ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ማከማቻ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ያለበት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ሁሉ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ቦታ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0" name="Picture 29" descr="Picture 07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508712"/>
            <a:ext cx="28384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3" name="TextBox 32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04800" y="152400"/>
            <a:ext cx="46482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በነዳጅ</a:t>
            </a:r>
            <a:r>
              <a:rPr lang="en-US" sz="2800" b="1" dirty="0" smtClean="0">
                <a:solidFill>
                  <a:srgbClr val="9900CC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የሚሰራ</a:t>
            </a:r>
            <a:r>
              <a:rPr lang="en-US" sz="2800" b="1" dirty="0" smtClean="0">
                <a:solidFill>
                  <a:srgbClr val="9900CC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የውሃ</a:t>
            </a:r>
            <a:r>
              <a:rPr lang="en-US" sz="2800" b="1" dirty="0" smtClean="0">
                <a:solidFill>
                  <a:srgbClr val="9900CC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መሳቢያ</a:t>
            </a:r>
            <a:endParaRPr lang="en-US" sz="2800" b="1" dirty="0">
              <a:solidFill>
                <a:srgbClr val="9900CC"/>
              </a:solidFill>
              <a:latin typeface="Power Geez Unicode1" pitchFamily="2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549743"/>
              </p:ext>
            </p:extLst>
          </p:nvPr>
        </p:nvGraphicFramePr>
        <p:xfrm>
          <a:off x="228600" y="31242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ማውጣት</a:t>
                      </a:r>
                      <a:endParaRPr lang="en-US" sz="1000" dirty="0" smtClean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የበጋ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ወቅት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የገቢ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ምንጭ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887855"/>
              </p:ext>
            </p:extLst>
          </p:nvPr>
        </p:nvGraphicFramePr>
        <p:xfrm>
          <a:off x="228600" y="4038600"/>
          <a:ext cx="4495800" cy="2441906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የዉሃ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ማከማቻ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ያለበት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ሁሉ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ቦታ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4074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9" name="Picture 18" descr="pict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685800"/>
            <a:ext cx="2895600" cy="21717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6629400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9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10</a:t>
            </a:r>
            <a:endParaRPr lang="en-US" sz="800" dirty="0"/>
          </a:p>
        </p:txBody>
      </p:sp>
      <p:sp>
        <p:nvSpPr>
          <p:cNvPr id="24" name="Rectangle 23"/>
          <p:cNvSpPr/>
          <p:nvPr/>
        </p:nvSpPr>
        <p:spPr>
          <a:xfrm>
            <a:off x="5105400" y="152400"/>
            <a:ext cx="46482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የጠብታ</a:t>
            </a:r>
            <a:r>
              <a:rPr lang="en-US" sz="2800" b="1" dirty="0" smtClean="0">
                <a:solidFill>
                  <a:srgbClr val="9900CC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latin typeface="Power Geez Unicode1" pitchFamily="2" charset="0"/>
              </a:rPr>
              <a:t>መስኖ</a:t>
            </a:r>
            <a:endParaRPr lang="en-US" sz="2800" b="1" dirty="0">
              <a:solidFill>
                <a:srgbClr val="9900CC"/>
              </a:solidFill>
              <a:latin typeface="Power Geez Unicode1" pitchFamily="2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438387"/>
              </p:ext>
            </p:extLst>
          </p:nvPr>
        </p:nvGraphicFramePr>
        <p:xfrm>
          <a:off x="5257800" y="29718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ማውጣት</a:t>
                      </a:r>
                      <a:endParaRPr lang="en-US" sz="1000" dirty="0" smtClean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MRªìNTN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YxM™L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691962"/>
              </p:ext>
            </p:extLst>
          </p:nvPr>
        </p:nvGraphicFramePr>
        <p:xfrm>
          <a:off x="5257800" y="3886198"/>
          <a:ext cx="4495800" cy="264955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93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535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93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&lt; 900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ውሀ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ያለበት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ቦታ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3509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ጠጠራማ</a:t>
                      </a:r>
                      <a:r>
                        <a:rPr lang="en-US" sz="11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ያልሆነ፤በመጠኑ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383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383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93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93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1924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93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93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7" name="Picture 26" descr="Picture 00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762000"/>
            <a:ext cx="25717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29" name="TextBox 28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09600" y="45162"/>
            <a:ext cx="3810000" cy="793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ጎርፍ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መቀልበ</a:t>
            </a:r>
            <a:r>
              <a:rPr lang="en-US" sz="2800" b="1" dirty="0" err="1" smtClean="0">
                <a:solidFill>
                  <a:srgbClr val="0066FF"/>
                </a:solidFill>
                <a:latin typeface="Addis98"/>
              </a:rPr>
              <a:t>a</a:t>
            </a:r>
            <a:r>
              <a:rPr lang="en-US" sz="2800" b="1" dirty="0" smtClean="0">
                <a:solidFill>
                  <a:srgbClr val="0066FF"/>
                </a:solidFill>
              </a:rPr>
              <a:t> </a:t>
            </a:r>
            <a:br>
              <a:rPr lang="en-US" sz="2800" b="1" dirty="0" smtClean="0">
                <a:solidFill>
                  <a:srgbClr val="0066FF"/>
                </a:solidFill>
              </a:rPr>
            </a:b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(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የማጥለቅለቅ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መስኖ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)</a:t>
            </a:r>
            <a:endParaRPr lang="en-US" sz="2800" b="1" dirty="0">
              <a:solidFill>
                <a:srgbClr val="0066FF"/>
              </a:solidFill>
              <a:latin typeface="Power Geez Unicode1" pitchFamily="2" charset="0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957571"/>
              </p:ext>
            </p:extLst>
          </p:nvPr>
        </p:nvGraphicFramePr>
        <p:xfrm>
          <a:off x="228600" y="2850438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ውሃን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ማቆር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የደለል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አፈር</a:t>
                      </a:r>
                      <a:r>
                        <a:rPr lang="en-US" sz="11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ያከማቻል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MRªìNTN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YxM™L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762751"/>
              </p:ext>
            </p:extLst>
          </p:nvPr>
        </p:nvGraphicFramePr>
        <p:xfrm>
          <a:off x="228600" y="3764838"/>
          <a:ext cx="4495800" cy="289560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&lt; 900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ሚ.ሜ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.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24" name="Picture 23" descr="plus tigray 33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838200"/>
            <a:ext cx="2514600" cy="189114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25" name="Rectangle 24"/>
          <p:cNvSpPr/>
          <p:nvPr/>
        </p:nvSpPr>
        <p:spPr>
          <a:xfrm>
            <a:off x="5562600" y="152400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ወንዝን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መጥለፍ</a:t>
            </a:r>
            <a:endParaRPr lang="en-US" sz="2800" b="1" dirty="0">
              <a:solidFill>
                <a:srgbClr val="0066FF"/>
              </a:solidFill>
              <a:latin typeface="Power Geez Unicode1" pitchFamily="2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196901"/>
              </p:ext>
            </p:extLst>
          </p:nvPr>
        </p:nvGraphicFramePr>
        <p:xfrm>
          <a:off x="5181600" y="2679395"/>
          <a:ext cx="4495800" cy="81978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የወንዝ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ጥቅም</a:t>
                      </a:r>
                      <a:endParaRPr lang="en-US" sz="12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ገበያ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ለሚውሉ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ሰብሎች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ተጨማሪ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መስኖ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ያስገኛል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584543"/>
              </p:ext>
            </p:extLst>
          </p:nvPr>
        </p:nvGraphicFramePr>
        <p:xfrm>
          <a:off x="5181600" y="3599654"/>
          <a:ext cx="4495800" cy="311340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ቆላ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ከወንዝ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ቅርብ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ባሉት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ቦታዎች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ሁሉ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ያመቻል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ጠጠራማ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73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28" name="Picture 27" descr="pict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595745"/>
            <a:ext cx="2844800" cy="191885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0" name="TextBox 29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2" name="TextBox 31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11</a:t>
            </a:r>
            <a:endParaRPr lang="en-US" sz="800" dirty="0"/>
          </a:p>
        </p:txBody>
      </p:sp>
      <p:sp>
        <p:nvSpPr>
          <p:cNvPr id="35" name="TextBox 34"/>
          <p:cNvSpPr txBox="1"/>
          <p:nvPr/>
        </p:nvSpPr>
        <p:spPr>
          <a:xfrm>
            <a:off x="4953000" y="6642556"/>
            <a:ext cx="457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09600" y="197562"/>
            <a:ext cx="38100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ከመሬት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በታች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የሚገነባ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የዝናብና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የጎርፍ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ውሀ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ማጠራቀሚያ</a:t>
            </a:r>
            <a:endParaRPr lang="en-US" sz="2800" b="1" dirty="0">
              <a:solidFill>
                <a:srgbClr val="0066FF"/>
              </a:solidFill>
              <a:latin typeface="Power Geez Unicode1" pitchFamily="2" charset="0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026226"/>
              </p:ext>
            </p:extLst>
          </p:nvPr>
        </p:nvGraphicFramePr>
        <p:xfrm>
          <a:off x="266700" y="3009899"/>
          <a:ext cx="4495800" cy="85325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847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ውሃን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ማቆር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08503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26578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የዝናብ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አመራረትን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በ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ተጨማሪ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መስኖ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ይደግፋል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179928"/>
              </p:ext>
            </p:extLst>
          </p:nvPr>
        </p:nvGraphicFramePr>
        <p:xfrm>
          <a:off x="266700" y="3886201"/>
          <a:ext cx="4495800" cy="2743199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65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165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165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322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ጥልቅ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፣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የኮትቻ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47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520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469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803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959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001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01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 descr="ginal Iand 2"/>
          <p:cNvPicPr/>
          <p:nvPr/>
        </p:nvPicPr>
        <p:blipFill>
          <a:blip r:embed="rId2" cstate="print"/>
          <a:srcRect l="3020" t="37195" r="58047" b="45815"/>
          <a:stretch>
            <a:fillRect/>
          </a:stretch>
        </p:blipFill>
        <p:spPr bwMode="auto">
          <a:xfrm>
            <a:off x="609600" y="1248430"/>
            <a:ext cx="3857625" cy="16764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0" y="6629400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13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4953000" y="6642556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14</a:t>
            </a:r>
            <a:endParaRPr lang="en-US" sz="800" dirty="0"/>
          </a:p>
        </p:txBody>
      </p:sp>
      <p:sp>
        <p:nvSpPr>
          <p:cNvPr id="23" name="Rectangle 22"/>
          <p:cNvSpPr/>
          <p:nvPr/>
        </p:nvSpPr>
        <p:spPr>
          <a:xfrm>
            <a:off x="5524500" y="110674"/>
            <a:ext cx="3810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ከመሬት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በታች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የሚገነባ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የአ</a:t>
            </a:r>
            <a:r>
              <a:rPr lang="en-US" sz="2800" b="1" dirty="0" err="1" smtClean="0">
                <a:solidFill>
                  <a:srgbClr val="0066FF"/>
                </a:solidFill>
                <a:latin typeface="Addis98"/>
              </a:rPr>
              <a:t>`</a:t>
            </a:r>
            <a:r>
              <a:rPr lang="en-US" sz="2800" b="1" dirty="0" err="1">
                <a:solidFill>
                  <a:srgbClr val="0066FF"/>
                </a:solidFill>
                <a:latin typeface="Power Geez Unicode1" pitchFamily="2" charset="0"/>
              </a:rPr>
              <a:t>ዋ</a:t>
            </a:r>
            <a:r>
              <a:rPr lang="en-US" sz="2800" b="1" dirty="0" smtClean="0">
                <a:solidFill>
                  <a:srgbClr val="0066FF"/>
                </a:solidFill>
                <a:latin typeface="Addis98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ግድብ</a:t>
            </a:r>
            <a:endParaRPr lang="en-US" sz="2800" b="1" dirty="0">
              <a:solidFill>
                <a:srgbClr val="0066FF"/>
              </a:solidFill>
              <a:latin typeface="Power Geez Unicode1" pitchFamily="2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913016"/>
              </p:ext>
            </p:extLst>
          </p:nvPr>
        </p:nvGraphicFramePr>
        <p:xfrm>
          <a:off x="5183605" y="2924830"/>
          <a:ext cx="4495800" cy="81978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የወንዝ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ጥቅም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ገበያ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ለሚውሉ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ሰብሎች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ተጨማሪ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መስኖ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ያስገኛል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541078"/>
              </p:ext>
            </p:extLst>
          </p:nvPr>
        </p:nvGraphicFramePr>
        <p:xfrm>
          <a:off x="5181600" y="3775030"/>
          <a:ext cx="4495800" cy="30270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ቆላ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ከወንዝ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ቀረቤታ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ባላው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ቦታዎች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ሁሉ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ያመቻል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ለጠጠራማ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29" name="Picture 2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895503"/>
            <a:ext cx="2819400" cy="1867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3" name="TextBox 32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4953000" cy="685800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85800" y="152400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ኩሬ</a:t>
            </a:r>
            <a:endParaRPr lang="en-US" sz="2800" b="1" dirty="0">
              <a:solidFill>
                <a:srgbClr val="0066FF"/>
              </a:solidFill>
              <a:latin typeface="Power Geez Unicode1" pitchFamily="2" charset="0"/>
            </a:endParaRPr>
          </a:p>
        </p:txBody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306469"/>
              </p:ext>
            </p:extLst>
          </p:nvPr>
        </p:nvGraphicFramePr>
        <p:xfrm>
          <a:off x="304800" y="2633278"/>
          <a:ext cx="4495800" cy="81978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ውሃን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ማቆር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Sn-MUë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UYw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ª§#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a®ì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ገበያ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ለሚውሉ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ሰብሎች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ተጨማሪ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መስኖ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ያስገኛል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088953"/>
              </p:ext>
            </p:extLst>
          </p:nvPr>
        </p:nvGraphicFramePr>
        <p:xfrm>
          <a:off x="304800" y="3547880"/>
          <a:ext cx="4495800" cy="3118739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&amp;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ደጋ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&lt; 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የኮትቻ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ጠጠራማ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በመጠኑ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ዉሃን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የሚያንጣፍፍ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አፈር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አለው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953000" y="70104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pict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599189"/>
            <a:ext cx="2667000" cy="200025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15</a:t>
            </a:r>
            <a:endParaRPr lang="en-US" sz="800" dirty="0"/>
          </a:p>
        </p:txBody>
      </p:sp>
      <p:sp>
        <p:nvSpPr>
          <p:cNvPr id="26" name="TextBox 25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16</a:t>
            </a:r>
            <a:endParaRPr lang="en-US" sz="800" dirty="0"/>
          </a:p>
        </p:txBody>
      </p:sp>
      <p:sp>
        <p:nvSpPr>
          <p:cNvPr id="27" name="Rectangle 26"/>
          <p:cNvSpPr/>
          <p:nvPr/>
        </p:nvSpPr>
        <p:spPr>
          <a:xfrm>
            <a:off x="5562600" y="121362"/>
            <a:ext cx="38100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በእጅ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የሚሰራ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ጥልቅ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ያልሆነ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ጉድ</a:t>
            </a:r>
            <a:r>
              <a:rPr lang="en-US" sz="2800" b="1" dirty="0" smtClean="0">
                <a:solidFill>
                  <a:srgbClr val="0066FF"/>
                </a:solidFill>
                <a:latin typeface="Addis98"/>
              </a:rPr>
              <a:t>¹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ድ</a:t>
            </a:r>
          </a:p>
          <a:p>
            <a:pPr algn="ctr">
              <a:lnSpc>
                <a:spcPts val="2700"/>
              </a:lnSpc>
            </a:pPr>
            <a:endParaRPr lang="en-US" sz="2800" b="1" dirty="0">
              <a:solidFill>
                <a:srgbClr val="0066FF"/>
              </a:solidFill>
              <a:latin typeface="Power Geez Unicode1" pitchFamily="2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0805"/>
              </p:ext>
            </p:extLst>
          </p:nvPr>
        </p:nvGraphicFramePr>
        <p:xfrm>
          <a:off x="5181600" y="2895600"/>
          <a:ext cx="4495800" cy="8045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ውሃን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ማቆር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Sn-MUë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UYw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ª§#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a®ì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የበጋ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ወቅት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የገቢ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ምንጭ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590266"/>
              </p:ext>
            </p:extLst>
          </p:nvPr>
        </p:nvGraphicFramePr>
        <p:xfrm>
          <a:off x="5181600" y="3733800"/>
          <a:ext cx="4495800" cy="289560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ቆላ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&lt; 35%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የከርሰ-ምድር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ውሀ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ያለበት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ሁሉ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ቦታ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ጠጠራማ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ና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ድንጋያማ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ያልሆነ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ያልተስማማ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30" name="Picture 29" descr="pict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0600" y="911546"/>
            <a:ext cx="2717800" cy="19050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3" name="TextBox 32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9342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09600" y="76200"/>
            <a:ext cx="381000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የጣራ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ውሃ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ማሰባሰብ</a:t>
            </a:r>
            <a:endParaRPr lang="en-US" sz="2800" b="1" dirty="0">
              <a:solidFill>
                <a:srgbClr val="0066FF"/>
              </a:solidFill>
              <a:latin typeface="Power Geez Unicode1" pitchFamily="2" charset="0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228600" y="2850438"/>
          <a:ext cx="4495800" cy="81978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ውሃን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ማቆር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ገበያ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ለሚውሉ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ሰብሎች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ተጨማሪ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መስኖ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ያስገኛል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92421"/>
              </p:ext>
            </p:extLst>
          </p:nvPr>
        </p:nvGraphicFramePr>
        <p:xfrm>
          <a:off x="228600" y="3733800"/>
          <a:ext cx="4495800" cy="289560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ለሁሉም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አይነት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ተስማሚ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ዝቅተ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5562600" y="152400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አነስተኛ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ግድብ</a:t>
            </a:r>
            <a:r>
              <a:rPr lang="en-US" sz="2800" b="1" dirty="0" smtClean="0">
                <a:solidFill>
                  <a:srgbClr val="0066FF"/>
                </a:solidFill>
                <a:latin typeface="Power Geez Unicode1" pitchFamily="2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Power Geez Unicode1" pitchFamily="2" charset="0"/>
              </a:rPr>
              <a:t>ግንባታ</a:t>
            </a:r>
            <a:endParaRPr lang="en-US" sz="2800" b="1" dirty="0">
              <a:solidFill>
                <a:srgbClr val="0066FF"/>
              </a:solidFill>
              <a:latin typeface="Power Geez Unicode1" pitchFamily="2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576671"/>
              </p:ext>
            </p:extLst>
          </p:nvPr>
        </p:nvGraphicFramePr>
        <p:xfrm>
          <a:off x="5181600" y="2850438"/>
          <a:ext cx="4495800" cy="863677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737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yWu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A³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±YNS E³T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ውሃን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ማቆር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ስነ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ህይወታዊና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ህዳጋዊ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አላማ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፡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a^×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Ñì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@¶§# A³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ìUb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™§#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eqì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…ª¥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ገበያ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ለሚውሉ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ሰብሎች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ተጨማሪ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መስኖ</a:t>
                      </a:r>
                      <a:r>
                        <a:rPr lang="en-US" sz="1000" baseline="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ያስገኛል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976965"/>
              </p:ext>
            </p:extLst>
          </p:nvPr>
        </p:nvGraphicFramePr>
        <p:xfrm>
          <a:off x="5181600" y="3810002"/>
          <a:ext cx="4495800" cy="2819398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25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lmLko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-MD™§#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uƒn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…ª M[&gt;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effectLst/>
                          <a:latin typeface="ALXethiopian" pitchFamily="2" charset="0"/>
                          <a:ea typeface="+mn-ea"/>
                          <a:cs typeface="+mn-cs"/>
                        </a:rPr>
                        <a:t>nT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000" kern="1200" dirty="0" smtClean="0">
                        <a:solidFill>
                          <a:schemeClr val="bg1"/>
                        </a:solidFill>
                        <a:effectLst/>
                        <a:latin typeface="ALXethiopian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ወይናደጋ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&amp;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ቆላ</a:t>
                      </a:r>
                      <a:endParaRPr lang="en-US" sz="1000" dirty="0" smtClean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25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ለመሬቱ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ተዳፋት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Power Geez Unicode1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&lt; 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25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ለዝናቡ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baseline="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baseline="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ምቹንት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386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ለአፈሩ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ሁኔታ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547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ለተራቆተ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መሬት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ተስማሚነት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የተስማማ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590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የመሬት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ፍላጎት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4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2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የሰው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ሀይል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881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የሚፈልገው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የኢንቨስትመንት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041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ተጨማሪ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የማምረት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አቅም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የለውም</a:t>
                      </a:r>
                      <a:endParaRPr lang="en-US" sz="1000" dirty="0">
                        <a:solidFill>
                          <a:srgbClr val="FFFFFF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085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የገበያ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መኖር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ከፍተ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Addis98"/>
                          <a:ea typeface="Calibri"/>
                          <a:cs typeface="Times New Roman"/>
                        </a:rPr>
                        <a:t>ƒ</a:t>
                      </a:r>
                      <a:endParaRPr lang="en-US" sz="10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62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የትብብር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መጠን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1"/>
                          </a:solidFill>
                          <a:effectLst/>
                          <a:latin typeface="Power Geez Unicode1" pitchFamily="2" charset="0"/>
                          <a:ea typeface="+mn-ea"/>
                          <a:cs typeface="+mn-cs"/>
                        </a:rPr>
                        <a:t>አስፈላጊነት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መካከለኛ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19" name="Picture 18" descr="pict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861030"/>
            <a:ext cx="2514600" cy="1882170"/>
          </a:xfrm>
          <a:prstGeom prst="rect">
            <a:avLst/>
          </a:prstGeom>
        </p:spPr>
      </p:pic>
      <p:pic>
        <p:nvPicPr>
          <p:cNvPr id="20" name="Picture 19" descr="pict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609600"/>
            <a:ext cx="2819400" cy="21145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0" y="6629400"/>
            <a:ext cx="457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17</a:t>
            </a:r>
            <a:endParaRPr lang="en-US" sz="800" dirty="0"/>
          </a:p>
        </p:txBody>
      </p:sp>
      <p:sp>
        <p:nvSpPr>
          <p:cNvPr id="27" name="TextBox 26"/>
          <p:cNvSpPr txBox="1"/>
          <p:nvPr/>
        </p:nvSpPr>
        <p:spPr>
          <a:xfrm>
            <a:off x="4953000" y="6642556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18</a:t>
            </a:r>
            <a:endParaRPr lang="en-US" sz="800" dirty="0"/>
          </a:p>
        </p:txBody>
      </p:sp>
      <p:sp>
        <p:nvSpPr>
          <p:cNvPr id="28" name="TextBox 27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29" name="TextBox 28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3452</TotalTime>
  <Words>4540</Words>
  <Application>Microsoft Office PowerPoint</Application>
  <PresentationFormat>A4 Paper (210x297 mm)</PresentationFormat>
  <Paragraphs>1317</Paragraphs>
  <Slides>21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mmulatu</dc:creator>
  <cp:lastModifiedBy>FAhmed</cp:lastModifiedBy>
  <cp:revision>393</cp:revision>
  <dcterms:created xsi:type="dcterms:W3CDTF">2011-09-14T12:33:22Z</dcterms:created>
  <dcterms:modified xsi:type="dcterms:W3CDTF">2012-05-07T11:08:20Z</dcterms:modified>
</cp:coreProperties>
</file>